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6" r:id="rId10"/>
    <p:sldId id="267" r:id="rId11"/>
    <p:sldId id="268" r:id="rId12"/>
    <p:sldId id="269" r:id="rId13"/>
    <p:sldId id="265" r:id="rId14"/>
    <p:sldId id="264" r:id="rId15"/>
    <p:sldId id="271" r:id="rId16"/>
    <p:sldId id="272" r:id="rId17"/>
    <p:sldId id="273" r:id="rId18"/>
    <p:sldId id="274" r:id="rId19"/>
    <p:sldId id="275" r:id="rId20"/>
    <p:sldId id="270"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Raleway" pitchFamily="2" charset="0"/>
      <p:regular r:id="rId31"/>
      <p:bold r:id="rId32"/>
      <p:italic r:id="rId33"/>
      <p:boldItalic r:id="rId34"/>
    </p:embeddedFont>
    <p:embeddedFont>
      <p:font typeface="Roboto" panose="02000000000000000000" pitchFamily="2" charset="0"/>
      <p:regular r:id="rId35"/>
      <p:bold r:id="rId36"/>
      <p:italic r:id="rId37"/>
      <p:boldItalic r:id="rId38"/>
    </p:embeddedFont>
    <p:embeddedFont>
      <p:font typeface="Source Code Pro" panose="020B0509030403020204" pitchFamily="49"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7" d="100"/>
          <a:sy n="97" d="100"/>
        </p:scale>
        <p:origin x="400" y="5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9.fntdata"/></Relationships>
</file>

<file path=ppt/media/image1.jpg>
</file>

<file path=ppt/media/image10.png>
</file>

<file path=ppt/media/image11.png>
</file>

<file path=ppt/media/image12.jpg>
</file>

<file path=ppt/media/image13.jpg>
</file>

<file path=ppt/media/image2.jp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0" name="Google Shape;21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6" name="Google Shape;21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2" name="Google Shape;22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4563c8e182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4563c8e182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 name="Google Shape;9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Google Shape;15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4" name="Google Shape;20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1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8761D"/>
        </a:solidFill>
        <a:effectLst/>
      </p:bgPr>
    </p:bg>
    <p:spTree>
      <p:nvGrpSpPr>
        <p:cNvPr id="1" name="Shape 85"/>
        <p:cNvGrpSpPr/>
        <p:nvPr/>
      </p:nvGrpSpPr>
      <p:grpSpPr>
        <a:xfrm>
          <a:off x="0" y="0"/>
          <a:ext cx="0" cy="0"/>
          <a:chOff x="0" y="0"/>
          <a:chExt cx="0" cy="0"/>
        </a:xfrm>
      </p:grpSpPr>
      <p:sp>
        <p:nvSpPr>
          <p:cNvPr id="86" name="Google Shape;86;p13"/>
          <p:cNvSpPr txBox="1">
            <a:spLocks noGrp="1"/>
          </p:cNvSpPr>
          <p:nvPr>
            <p:ph type="body" idx="2"/>
          </p:nvPr>
        </p:nvSpPr>
        <p:spPr>
          <a:xfrm>
            <a:off x="7161250" y="4311600"/>
            <a:ext cx="3929100" cy="1568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SzPts val="1800"/>
              <a:buNone/>
            </a:pPr>
            <a:endParaRPr b="1"/>
          </a:p>
        </p:txBody>
      </p:sp>
      <p:sp>
        <p:nvSpPr>
          <p:cNvPr id="87" name="Google Shape;87;p13"/>
          <p:cNvSpPr txBox="1">
            <a:spLocks noGrp="1"/>
          </p:cNvSpPr>
          <p:nvPr>
            <p:ph type="title"/>
          </p:nvPr>
        </p:nvSpPr>
        <p:spPr>
          <a:xfrm>
            <a:off x="265500" y="1816950"/>
            <a:ext cx="4045200" cy="1509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600"/>
              <a:buNone/>
            </a:pPr>
            <a:r>
              <a:rPr lang="en" dirty="0"/>
              <a:t>MoistaSoil                                                                                                            </a:t>
            </a:r>
            <a:endParaRPr dirty="0"/>
          </a:p>
          <a:p>
            <a:pPr marL="0" lvl="0" indent="0" algn="l" rtl="0">
              <a:lnSpc>
                <a:spcPct val="100000"/>
              </a:lnSpc>
              <a:spcBef>
                <a:spcPts val="0"/>
              </a:spcBef>
              <a:spcAft>
                <a:spcPts val="0"/>
              </a:spcAft>
              <a:buSzPts val="4600"/>
              <a:buNone/>
            </a:pPr>
            <a:r>
              <a:rPr lang="en" dirty="0"/>
              <a:t>Digital Agri based Company </a:t>
            </a:r>
            <a:endParaRPr dirty="0"/>
          </a:p>
        </p:txBody>
      </p:sp>
      <p:pic>
        <p:nvPicPr>
          <p:cNvPr id="88" name="Google Shape;88;p13"/>
          <p:cNvPicPr preferRelativeResize="0"/>
          <p:nvPr/>
        </p:nvPicPr>
        <p:blipFill rotWithShape="1">
          <a:blip r:embed="rId3">
            <a:alphaModFix/>
          </a:blip>
          <a:srcRect/>
          <a:stretch/>
        </p:blipFill>
        <p:spPr>
          <a:xfrm>
            <a:off x="5177325" y="143725"/>
            <a:ext cx="3447026" cy="2585275"/>
          </a:xfrm>
          <a:prstGeom prst="rect">
            <a:avLst/>
          </a:prstGeom>
          <a:noFill/>
          <a:ln>
            <a:noFill/>
          </a:ln>
        </p:spPr>
      </p:pic>
      <p:pic>
        <p:nvPicPr>
          <p:cNvPr id="89" name="Google Shape;89;p13"/>
          <p:cNvPicPr preferRelativeResize="0"/>
          <p:nvPr/>
        </p:nvPicPr>
        <p:blipFill rotWithShape="1">
          <a:blip r:embed="rId4">
            <a:alphaModFix/>
          </a:blip>
          <a:srcRect/>
          <a:stretch/>
        </p:blipFill>
        <p:spPr>
          <a:xfrm>
            <a:off x="4972950" y="2840825"/>
            <a:ext cx="3855775" cy="2059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Shape 211"/>
        <p:cNvGrpSpPr/>
        <p:nvPr/>
      </p:nvGrpSpPr>
      <p:grpSpPr>
        <a:xfrm>
          <a:off x="0" y="0"/>
          <a:ext cx="0" cy="0"/>
          <a:chOff x="0" y="0"/>
          <a:chExt cx="0" cy="0"/>
        </a:xfrm>
      </p:grpSpPr>
      <p:sp>
        <p:nvSpPr>
          <p:cNvPr id="212" name="Google Shape;212;p24"/>
          <p:cNvSpPr txBox="1">
            <a:spLocks noGrp="1"/>
          </p:cNvSpPr>
          <p:nvPr>
            <p:ph type="title"/>
          </p:nvPr>
        </p:nvSpPr>
        <p:spPr>
          <a:xfrm>
            <a:off x="265500" y="1816950"/>
            <a:ext cx="4045200" cy="1509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600"/>
              <a:buNone/>
            </a:pPr>
            <a:r>
              <a:rPr lang="en"/>
              <a:t>Promotional </a:t>
            </a:r>
            <a:endParaRPr/>
          </a:p>
          <a:p>
            <a:pPr marL="0" lvl="0" indent="0" algn="l" rtl="0">
              <a:lnSpc>
                <a:spcPct val="100000"/>
              </a:lnSpc>
              <a:spcBef>
                <a:spcPts val="0"/>
              </a:spcBef>
              <a:spcAft>
                <a:spcPts val="0"/>
              </a:spcAft>
              <a:buSzPts val="4600"/>
              <a:buNone/>
            </a:pPr>
            <a:r>
              <a:rPr lang="en"/>
              <a:t>Strategy                                                                                                   </a:t>
            </a:r>
            <a:endParaRPr/>
          </a:p>
        </p:txBody>
      </p:sp>
      <p:sp>
        <p:nvSpPr>
          <p:cNvPr id="213" name="Google Shape;213;p24"/>
          <p:cNvSpPr txBox="1">
            <a:spLocks noGrp="1"/>
          </p:cNvSpPr>
          <p:nvPr>
            <p:ph type="body" idx="2"/>
          </p:nvPr>
        </p:nvSpPr>
        <p:spPr>
          <a:xfrm>
            <a:off x="4939500" y="724200"/>
            <a:ext cx="3939000" cy="3695100"/>
          </a:xfrm>
          <a:prstGeom prst="rect">
            <a:avLst/>
          </a:prstGeom>
          <a:noFill/>
          <a:ln>
            <a:noFill/>
          </a:ln>
        </p:spPr>
        <p:txBody>
          <a:bodyPr spcFirstLastPara="1" wrap="square" lIns="91425" tIns="91425" rIns="91425" bIns="91425" anchor="ctr" anchorCtr="0">
            <a:noAutofit/>
          </a:bodyPr>
          <a:lstStyle/>
          <a:p>
            <a:pPr marL="457200" lvl="0" indent="-349250"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Advertisements in local agriculture markets </a:t>
            </a:r>
            <a:endParaRPr sz="1900" b="1" dirty="0">
              <a:latin typeface="Times New Roman" panose="02020603050405020304" pitchFamily="18" charset="0"/>
              <a:cs typeface="Times New Roman" panose="02020603050405020304" pitchFamily="18" charset="0"/>
            </a:endParaRPr>
          </a:p>
          <a:p>
            <a:pPr marL="457200" lvl="0" indent="-349250"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Push for Involvement in Government schemes </a:t>
            </a:r>
            <a:endParaRPr sz="1900" b="1" dirty="0">
              <a:latin typeface="Times New Roman" panose="02020603050405020304" pitchFamily="18" charset="0"/>
              <a:cs typeface="Times New Roman" panose="02020603050405020304" pitchFamily="18" charset="0"/>
            </a:endParaRPr>
          </a:p>
          <a:p>
            <a:pPr marL="457200" lvl="0" indent="-349250"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Various social media influencers </a:t>
            </a:r>
            <a:endParaRPr sz="1900" b="1" dirty="0">
              <a:latin typeface="Times New Roman" panose="02020603050405020304" pitchFamily="18" charset="0"/>
              <a:cs typeface="Times New Roman" panose="02020603050405020304" pitchFamily="18" charset="0"/>
            </a:endParaRPr>
          </a:p>
          <a:p>
            <a:pPr marL="457200" lvl="0" indent="-349250"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Word of mouth</a:t>
            </a:r>
            <a:endParaRPr sz="1900" b="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3"/>
                                        </p:tgtEl>
                                        <p:attrNameLst>
                                          <p:attrName>style.visibility</p:attrName>
                                        </p:attrNameLst>
                                      </p:cBhvr>
                                      <p:to>
                                        <p:strVal val="visible"/>
                                      </p:to>
                                    </p:set>
                                    <p:animEffect transition="in" filter="fade">
                                      <p:cBhvr>
                                        <p:cTn id="7" dur="500"/>
                                        <p:tgtEl>
                                          <p:spTgt spid="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FF00"/>
        </a:solidFill>
        <a:effectLst/>
      </p:bgPr>
    </p:bg>
    <p:spTree>
      <p:nvGrpSpPr>
        <p:cNvPr id="1" name="Shape 217"/>
        <p:cNvGrpSpPr/>
        <p:nvPr/>
      </p:nvGrpSpPr>
      <p:grpSpPr>
        <a:xfrm>
          <a:off x="0" y="0"/>
          <a:ext cx="0" cy="0"/>
          <a:chOff x="0" y="0"/>
          <a:chExt cx="0" cy="0"/>
        </a:xfrm>
      </p:grpSpPr>
      <p:sp>
        <p:nvSpPr>
          <p:cNvPr id="218" name="Google Shape;218;p25"/>
          <p:cNvSpPr txBox="1">
            <a:spLocks noGrp="1"/>
          </p:cNvSpPr>
          <p:nvPr>
            <p:ph type="body" idx="2"/>
          </p:nvPr>
        </p:nvSpPr>
        <p:spPr>
          <a:xfrm>
            <a:off x="4939500" y="724200"/>
            <a:ext cx="3929100" cy="3695100"/>
          </a:xfrm>
          <a:prstGeom prst="rect">
            <a:avLst/>
          </a:prstGeom>
          <a:noFill/>
          <a:ln>
            <a:noFill/>
          </a:ln>
        </p:spPr>
        <p:txBody>
          <a:bodyPr spcFirstLastPara="1" wrap="square" lIns="91425" tIns="91425" rIns="91425" bIns="91425" anchor="ctr" anchorCtr="0">
            <a:noAutofit/>
          </a:bodyPr>
          <a:lstStyle/>
          <a:p>
            <a:pPr marL="457200" lvl="0" indent="-349250" algn="l"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50% of the manure produce will be sold </a:t>
            </a:r>
            <a:endParaRPr sz="1900" b="1" dirty="0">
              <a:latin typeface="Times New Roman" panose="02020603050405020304" pitchFamily="18" charset="0"/>
              <a:cs typeface="Times New Roman" panose="02020603050405020304" pitchFamily="18" charset="0"/>
            </a:endParaRPr>
          </a:p>
          <a:p>
            <a:pPr marL="457200" lvl="0" indent="-349250" algn="l"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App Subscription</a:t>
            </a:r>
            <a:endParaRPr sz="1900" b="1" dirty="0">
              <a:latin typeface="Times New Roman" panose="02020603050405020304" pitchFamily="18" charset="0"/>
              <a:cs typeface="Times New Roman" panose="02020603050405020304" pitchFamily="18" charset="0"/>
            </a:endParaRPr>
          </a:p>
          <a:p>
            <a:pPr marL="457200" lvl="0" indent="-349250" algn="l"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Service Charges</a:t>
            </a:r>
            <a:endParaRPr sz="1900" b="1" dirty="0">
              <a:latin typeface="Times New Roman" panose="02020603050405020304" pitchFamily="18" charset="0"/>
              <a:cs typeface="Times New Roman" panose="02020603050405020304" pitchFamily="18" charset="0"/>
            </a:endParaRPr>
          </a:p>
          <a:p>
            <a:pPr marL="457200" lvl="0" indent="-349250" algn="l"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By selling Fertilisers(White- Labeling)</a:t>
            </a:r>
            <a:endParaRPr sz="1900" b="1" dirty="0">
              <a:latin typeface="Times New Roman" panose="02020603050405020304" pitchFamily="18" charset="0"/>
              <a:cs typeface="Times New Roman" panose="02020603050405020304" pitchFamily="18" charset="0"/>
            </a:endParaRPr>
          </a:p>
          <a:p>
            <a:pPr marL="457200" lvl="0" indent="-349250" algn="l"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Through irrigation systems </a:t>
            </a:r>
            <a:endParaRPr sz="1900" b="1" dirty="0">
              <a:latin typeface="Times New Roman" panose="02020603050405020304" pitchFamily="18" charset="0"/>
              <a:cs typeface="Times New Roman" panose="02020603050405020304" pitchFamily="18" charset="0"/>
            </a:endParaRPr>
          </a:p>
          <a:p>
            <a:pPr marL="457200" lvl="0" indent="-349250" algn="l" rtl="0">
              <a:lnSpc>
                <a:spcPct val="115000"/>
              </a:lnSpc>
              <a:spcBef>
                <a:spcPts val="0"/>
              </a:spcBef>
              <a:spcAft>
                <a:spcPts val="0"/>
              </a:spcAft>
              <a:buSzPts val="1900"/>
              <a:buChar char="●"/>
            </a:pPr>
            <a:r>
              <a:rPr lang="en" sz="1900" b="1" dirty="0">
                <a:latin typeface="Times New Roman" panose="02020603050405020304" pitchFamily="18" charset="0"/>
                <a:cs typeface="Times New Roman" panose="02020603050405020304" pitchFamily="18" charset="0"/>
              </a:rPr>
              <a:t>Commissions from outsourcing </a:t>
            </a:r>
            <a:endParaRPr sz="1900" b="1" dirty="0">
              <a:latin typeface="Times New Roman" panose="02020603050405020304" pitchFamily="18" charset="0"/>
              <a:cs typeface="Times New Roman" panose="02020603050405020304" pitchFamily="18" charset="0"/>
            </a:endParaRPr>
          </a:p>
        </p:txBody>
      </p:sp>
      <p:sp>
        <p:nvSpPr>
          <p:cNvPr id="219" name="Google Shape;219;p25"/>
          <p:cNvSpPr txBox="1">
            <a:spLocks noGrp="1"/>
          </p:cNvSpPr>
          <p:nvPr>
            <p:ph type="title"/>
          </p:nvPr>
        </p:nvSpPr>
        <p:spPr>
          <a:xfrm>
            <a:off x="265500" y="1816950"/>
            <a:ext cx="4045200" cy="1509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600"/>
              <a:buNone/>
            </a:pPr>
            <a:r>
              <a:rPr lang="en"/>
              <a:t>Earning                                                                                                             </a:t>
            </a:r>
            <a:endParaRPr/>
          </a:p>
          <a:p>
            <a:pPr marL="0" lvl="0" indent="0" algn="l" rtl="0">
              <a:lnSpc>
                <a:spcPct val="100000"/>
              </a:lnSpc>
              <a:spcBef>
                <a:spcPts val="0"/>
              </a:spcBef>
              <a:spcAft>
                <a:spcPts val="0"/>
              </a:spcAft>
              <a:buSzPts val="4600"/>
              <a:buNone/>
            </a:pPr>
            <a:r>
              <a:rPr lang="en"/>
              <a:t>Strategy</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18"/>
                                        </p:tgtEl>
                                        <p:attrNameLst>
                                          <p:attrName>style.visibility</p:attrName>
                                        </p:attrNameLst>
                                      </p:cBhvr>
                                      <p:to>
                                        <p:strVal val="visible"/>
                                      </p:to>
                                    </p:set>
                                    <p:anim calcmode="lin" valueType="num">
                                      <p:cBhvr additive="base">
                                        <p:cTn id="7" dur="1000"/>
                                        <p:tgtEl>
                                          <p:spTgt spid="2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223"/>
        <p:cNvGrpSpPr/>
        <p:nvPr/>
      </p:nvGrpSpPr>
      <p:grpSpPr>
        <a:xfrm>
          <a:off x="0" y="0"/>
          <a:ext cx="0" cy="0"/>
          <a:chOff x="0" y="0"/>
          <a:chExt cx="0" cy="0"/>
        </a:xfrm>
      </p:grpSpPr>
      <p:sp>
        <p:nvSpPr>
          <p:cNvPr id="224" name="Google Shape;224;p26"/>
          <p:cNvSpPr txBox="1">
            <a:spLocks noGrp="1"/>
          </p:cNvSpPr>
          <p:nvPr>
            <p:ph type="title"/>
          </p:nvPr>
        </p:nvSpPr>
        <p:spPr>
          <a:xfrm>
            <a:off x="265500" y="1816950"/>
            <a:ext cx="4045200" cy="1509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600"/>
              <a:buNone/>
            </a:pPr>
            <a:r>
              <a:rPr lang="en"/>
              <a:t>Requirements                                                                                                              </a:t>
            </a:r>
            <a:endParaRPr/>
          </a:p>
          <a:p>
            <a:pPr marL="0" lvl="0" indent="0" algn="l" rtl="0">
              <a:lnSpc>
                <a:spcPct val="100000"/>
              </a:lnSpc>
              <a:spcBef>
                <a:spcPts val="0"/>
              </a:spcBef>
              <a:spcAft>
                <a:spcPts val="0"/>
              </a:spcAft>
              <a:buSzPts val="4600"/>
              <a:buNone/>
            </a:pPr>
            <a:endParaRPr/>
          </a:p>
        </p:txBody>
      </p:sp>
      <p:sp>
        <p:nvSpPr>
          <p:cNvPr id="225" name="Google Shape;225;p26"/>
          <p:cNvSpPr txBox="1">
            <a:spLocks noGrp="1"/>
          </p:cNvSpPr>
          <p:nvPr>
            <p:ph type="body" idx="2"/>
          </p:nvPr>
        </p:nvSpPr>
        <p:spPr>
          <a:xfrm>
            <a:off x="4658710" y="275897"/>
            <a:ext cx="4209890" cy="4635062"/>
          </a:xfrm>
          <a:prstGeom prst="rect">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0"/>
              </a:spcBef>
              <a:spcAft>
                <a:spcPts val="0"/>
              </a:spcAft>
              <a:buClr>
                <a:schemeClr val="dk2"/>
              </a:buClr>
              <a:buSzPts val="1300"/>
              <a:buChar char="●"/>
            </a:pPr>
            <a:r>
              <a:rPr lang="en" sz="1600" b="1" dirty="0">
                <a:solidFill>
                  <a:schemeClr val="dk2"/>
                </a:solidFill>
                <a:latin typeface="Times New Roman" panose="02020603050405020304" pitchFamily="18" charset="0"/>
                <a:cs typeface="Times New Roman" panose="02020603050405020304" pitchFamily="18" charset="0"/>
              </a:rPr>
              <a:t>App development </a:t>
            </a:r>
            <a:endParaRPr sz="1600" b="1" dirty="0">
              <a:solidFill>
                <a:schemeClr val="dk2"/>
              </a:solidFill>
              <a:latin typeface="Times New Roman" panose="02020603050405020304" pitchFamily="18" charset="0"/>
              <a:cs typeface="Times New Roman" panose="02020603050405020304" pitchFamily="18" charset="0"/>
            </a:endParaRPr>
          </a:p>
          <a:p>
            <a:pPr marL="457200" lvl="0" indent="-311150" algn="l" rtl="0">
              <a:lnSpc>
                <a:spcPct val="115000"/>
              </a:lnSpc>
              <a:spcBef>
                <a:spcPts val="0"/>
              </a:spcBef>
              <a:spcAft>
                <a:spcPts val="0"/>
              </a:spcAft>
              <a:buClr>
                <a:schemeClr val="dk2"/>
              </a:buClr>
              <a:buSzPts val="1300"/>
              <a:buChar char="●"/>
            </a:pPr>
            <a:r>
              <a:rPr lang="en" sz="1600" b="1" dirty="0">
                <a:solidFill>
                  <a:schemeClr val="dk2"/>
                </a:solidFill>
                <a:latin typeface="Times New Roman" panose="02020603050405020304" pitchFamily="18" charset="0"/>
                <a:cs typeface="Times New Roman" panose="02020603050405020304" pitchFamily="18" charset="0"/>
              </a:rPr>
              <a:t>Government-</a:t>
            </a:r>
            <a:r>
              <a:rPr lang="en" sz="1800" dirty="0">
                <a:solidFill>
                  <a:schemeClr val="dk2"/>
                </a:solidFill>
                <a:latin typeface="Times New Roman" panose="02020603050405020304" pitchFamily="18" charset="0"/>
                <a:cs typeface="Times New Roman" panose="02020603050405020304" pitchFamily="18" charset="0"/>
              </a:rPr>
              <a:t>Regular water and electricity supply along with collaboration with manure manufacturing plants.</a:t>
            </a:r>
            <a:endParaRPr sz="1800" dirty="0">
              <a:solidFill>
                <a:schemeClr val="dk2"/>
              </a:solidFill>
              <a:latin typeface="Times New Roman" panose="02020603050405020304" pitchFamily="18" charset="0"/>
              <a:cs typeface="Times New Roman" panose="02020603050405020304" pitchFamily="18" charset="0"/>
            </a:endParaRPr>
          </a:p>
          <a:p>
            <a:pPr marL="457200" lvl="0" indent="-311150" algn="l" rtl="0">
              <a:lnSpc>
                <a:spcPct val="115000"/>
              </a:lnSpc>
              <a:spcBef>
                <a:spcPts val="0"/>
              </a:spcBef>
              <a:spcAft>
                <a:spcPts val="0"/>
              </a:spcAft>
              <a:buClr>
                <a:schemeClr val="dk2"/>
              </a:buClr>
              <a:buSzPts val="1300"/>
              <a:buChar char="●"/>
            </a:pPr>
            <a:r>
              <a:rPr lang="en" sz="1600" b="1" dirty="0">
                <a:solidFill>
                  <a:schemeClr val="dk2"/>
                </a:solidFill>
                <a:latin typeface="Times New Roman" panose="02020603050405020304" pitchFamily="18" charset="0"/>
                <a:cs typeface="Times New Roman" panose="02020603050405020304" pitchFamily="18" charset="0"/>
              </a:rPr>
              <a:t>Transportation-</a:t>
            </a:r>
            <a:r>
              <a:rPr lang="en" sz="1800" dirty="0">
                <a:solidFill>
                  <a:schemeClr val="dk2"/>
                </a:solidFill>
                <a:latin typeface="Times New Roman" panose="02020603050405020304" pitchFamily="18" charset="0"/>
                <a:cs typeface="Times New Roman" panose="02020603050405020304" pitchFamily="18" charset="0"/>
              </a:rPr>
              <a:t>Tie ups with drivers for smooth delivery and pickup of manure/crop waste.</a:t>
            </a:r>
            <a:endParaRPr sz="1800" dirty="0">
              <a:solidFill>
                <a:schemeClr val="dk2"/>
              </a:solidFill>
              <a:latin typeface="Times New Roman" panose="02020603050405020304" pitchFamily="18" charset="0"/>
              <a:cs typeface="Times New Roman" panose="02020603050405020304" pitchFamily="18" charset="0"/>
            </a:endParaRPr>
          </a:p>
          <a:p>
            <a:pPr marL="457200" lvl="0" indent="-311150" algn="l" rtl="0">
              <a:lnSpc>
                <a:spcPct val="115000"/>
              </a:lnSpc>
              <a:spcBef>
                <a:spcPts val="0"/>
              </a:spcBef>
              <a:spcAft>
                <a:spcPts val="0"/>
              </a:spcAft>
              <a:buClr>
                <a:schemeClr val="dk2"/>
              </a:buClr>
              <a:buSzPts val="1300"/>
              <a:buChar char="●"/>
            </a:pPr>
            <a:r>
              <a:rPr lang="en" sz="1600" b="1" dirty="0">
                <a:solidFill>
                  <a:schemeClr val="dk2"/>
                </a:solidFill>
                <a:latin typeface="Times New Roman" panose="02020603050405020304" pitchFamily="18" charset="0"/>
                <a:cs typeface="Times New Roman" panose="02020603050405020304" pitchFamily="18" charset="0"/>
              </a:rPr>
              <a:t>Fertilisers companies - </a:t>
            </a:r>
            <a:r>
              <a:rPr lang="en" sz="1800" dirty="0">
                <a:solidFill>
                  <a:schemeClr val="dk2"/>
                </a:solidFill>
                <a:latin typeface="Times New Roman" panose="02020603050405020304" pitchFamily="18" charset="0"/>
                <a:cs typeface="Times New Roman" panose="02020603050405020304" pitchFamily="18" charset="0"/>
              </a:rPr>
              <a:t>Outsourcing</a:t>
            </a:r>
            <a:endParaRPr sz="1600" b="1" dirty="0">
              <a:solidFill>
                <a:schemeClr val="dk2"/>
              </a:solidFill>
              <a:latin typeface="Times New Roman" panose="02020603050405020304" pitchFamily="18" charset="0"/>
              <a:cs typeface="Times New Roman" panose="02020603050405020304" pitchFamily="18" charset="0"/>
            </a:endParaRPr>
          </a:p>
          <a:p>
            <a:pPr marL="457200" lvl="0" indent="-311150" algn="l" rtl="0">
              <a:lnSpc>
                <a:spcPct val="115000"/>
              </a:lnSpc>
              <a:spcBef>
                <a:spcPts val="0"/>
              </a:spcBef>
              <a:spcAft>
                <a:spcPts val="0"/>
              </a:spcAft>
              <a:buClr>
                <a:schemeClr val="dk2"/>
              </a:buClr>
              <a:buSzPts val="1300"/>
              <a:buChar char="●"/>
            </a:pPr>
            <a:r>
              <a:rPr lang="en" sz="1600" b="1" dirty="0">
                <a:solidFill>
                  <a:schemeClr val="dk2"/>
                </a:solidFill>
                <a:latin typeface="Times New Roman" panose="02020603050405020304" pitchFamily="18" charset="0"/>
                <a:cs typeface="Times New Roman" panose="02020603050405020304" pitchFamily="18" charset="0"/>
              </a:rPr>
              <a:t>Farmers/ End users- </a:t>
            </a:r>
            <a:r>
              <a:rPr lang="en" sz="1800" dirty="0">
                <a:solidFill>
                  <a:schemeClr val="dk2"/>
                </a:solidFill>
                <a:latin typeface="Times New Roman" panose="02020603050405020304" pitchFamily="18" charset="0"/>
                <a:cs typeface="Times New Roman" panose="02020603050405020304" pitchFamily="18" charset="0"/>
              </a:rPr>
              <a:t>Expected to provide contact details and time to time feedback </a:t>
            </a:r>
            <a:endParaRPr sz="1800" dirty="0">
              <a:solidFill>
                <a:schemeClr val="dk2"/>
              </a:solidFill>
              <a:latin typeface="Times New Roman" panose="02020603050405020304" pitchFamily="18" charset="0"/>
              <a:cs typeface="Times New Roman" panose="02020603050405020304" pitchFamily="18" charset="0"/>
            </a:endParaRPr>
          </a:p>
          <a:p>
            <a:pPr marL="457200" lvl="0" indent="-311150" algn="l" rtl="0">
              <a:lnSpc>
                <a:spcPct val="115000"/>
              </a:lnSpc>
              <a:spcBef>
                <a:spcPts val="0"/>
              </a:spcBef>
              <a:spcAft>
                <a:spcPts val="0"/>
              </a:spcAft>
              <a:buClr>
                <a:schemeClr val="dk2"/>
              </a:buClr>
              <a:buSzPts val="1300"/>
              <a:buChar char="●"/>
            </a:pPr>
            <a:r>
              <a:rPr lang="en" sz="1600" b="1" dirty="0">
                <a:solidFill>
                  <a:schemeClr val="dk2"/>
                </a:solidFill>
                <a:latin typeface="Times New Roman" panose="02020603050405020304" pitchFamily="18" charset="0"/>
                <a:cs typeface="Times New Roman" panose="02020603050405020304" pitchFamily="18" charset="0"/>
              </a:rPr>
              <a:t>Mentors/Teachers-</a:t>
            </a:r>
            <a:r>
              <a:rPr lang="en" sz="1800" dirty="0">
                <a:solidFill>
                  <a:schemeClr val="dk2"/>
                </a:solidFill>
                <a:latin typeface="Times New Roman" panose="02020603050405020304" pitchFamily="18" charset="0"/>
                <a:cs typeface="Times New Roman" panose="02020603050405020304" pitchFamily="18" charset="0"/>
              </a:rPr>
              <a:t> Planning Course Content </a:t>
            </a:r>
            <a:endParaRPr sz="1600" b="1" dirty="0">
              <a:solidFill>
                <a:schemeClr val="dk2"/>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5"/>
                                        </p:tgtEl>
                                        <p:attrNameLst>
                                          <p:attrName>style.visibility</p:attrName>
                                        </p:attrNameLst>
                                      </p:cBhvr>
                                      <p:to>
                                        <p:strVal val="visible"/>
                                      </p:to>
                                    </p:set>
                                    <p:animEffect transition="in" filter="fade">
                                      <p:cBhvr>
                                        <p:cTn id="7" dur="1000"/>
                                        <p:tgtEl>
                                          <p:spTgt spid="2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176"/>
        <p:cNvGrpSpPr/>
        <p:nvPr/>
      </p:nvGrpSpPr>
      <p:grpSpPr>
        <a:xfrm>
          <a:off x="0" y="0"/>
          <a:ext cx="0" cy="0"/>
          <a:chOff x="0" y="0"/>
          <a:chExt cx="0" cy="0"/>
        </a:xfrm>
      </p:grpSpPr>
      <p:sp>
        <p:nvSpPr>
          <p:cNvPr id="177" name="Google Shape;177;p22"/>
          <p:cNvSpPr txBox="1">
            <a:spLocks noGrp="1"/>
          </p:cNvSpPr>
          <p:nvPr>
            <p:ph type="title"/>
          </p:nvPr>
        </p:nvSpPr>
        <p:spPr>
          <a:xfrm>
            <a:off x="727800" y="250100"/>
            <a:ext cx="7688400" cy="1518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solidFill>
                  <a:schemeClr val="accent1"/>
                </a:solidFill>
              </a:rPr>
              <a:t>Costing of Irrigation System per acre land-</a:t>
            </a:r>
            <a:endParaRPr dirty="0">
              <a:solidFill>
                <a:schemeClr val="accent1"/>
              </a:solidFill>
            </a:endParaRPr>
          </a:p>
        </p:txBody>
      </p:sp>
      <p:grpSp>
        <p:nvGrpSpPr>
          <p:cNvPr id="178" name="Google Shape;178;p22"/>
          <p:cNvGrpSpPr/>
          <p:nvPr/>
        </p:nvGrpSpPr>
        <p:grpSpPr>
          <a:xfrm>
            <a:off x="6038025" y="3258094"/>
            <a:ext cx="2543136" cy="1697416"/>
            <a:chOff x="6038025" y="3156109"/>
            <a:chExt cx="2543136" cy="1697416"/>
          </a:xfrm>
        </p:grpSpPr>
        <p:cxnSp>
          <p:nvCxnSpPr>
            <p:cNvPr id="179" name="Google Shape;179;p22"/>
            <p:cNvCxnSpPr/>
            <p:nvPr/>
          </p:nvCxnSpPr>
          <p:spPr>
            <a:xfrm>
              <a:off x="6038025" y="3312550"/>
              <a:ext cx="582000" cy="0"/>
            </a:xfrm>
            <a:prstGeom prst="straightConnector1">
              <a:avLst/>
            </a:prstGeom>
            <a:noFill/>
            <a:ln w="9525" cap="flat" cmpd="sng">
              <a:solidFill>
                <a:srgbClr val="C2C2C2"/>
              </a:solidFill>
              <a:prstDash val="solid"/>
              <a:round/>
              <a:headEnd type="none" w="sm" len="sm"/>
              <a:tailEnd type="none" w="sm" len="sm"/>
            </a:ln>
          </p:spPr>
        </p:cxnSp>
        <p:sp>
          <p:nvSpPr>
            <p:cNvPr id="180" name="Google Shape;180;p22"/>
            <p:cNvSpPr txBox="1"/>
            <p:nvPr/>
          </p:nvSpPr>
          <p:spPr>
            <a:xfrm>
              <a:off x="6713961" y="3469025"/>
              <a:ext cx="1867200" cy="13845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 sz="1700" b="1" dirty="0">
                  <a:latin typeface="Times New Roman" panose="02020603050405020304" pitchFamily="18" charset="0"/>
                  <a:ea typeface="Roboto"/>
                  <a:cs typeface="Times New Roman" panose="02020603050405020304" pitchFamily="18" charset="0"/>
                  <a:sym typeface="Roboto"/>
                </a:rPr>
                <a:t>Pipelines</a:t>
              </a:r>
              <a:endParaRPr sz="1700" b="1" dirty="0">
                <a:latin typeface="Times New Roman" panose="02020603050405020304" pitchFamily="18" charset="0"/>
                <a:ea typeface="Roboto"/>
                <a:cs typeface="Times New Roman" panose="02020603050405020304" pitchFamily="18" charset="0"/>
                <a:sym typeface="Roboto"/>
              </a:endParaRPr>
            </a:p>
            <a:p>
              <a:pPr marL="0" lvl="0" indent="0" algn="just" rtl="0">
                <a:spcBef>
                  <a:spcPts val="0"/>
                </a:spcBef>
                <a:spcAft>
                  <a:spcPts val="0"/>
                </a:spcAft>
                <a:buNone/>
              </a:pPr>
              <a:endParaRPr sz="1700" b="1" dirty="0">
                <a:latin typeface="Times New Roman" panose="02020603050405020304" pitchFamily="18" charset="0"/>
                <a:ea typeface="Roboto"/>
                <a:cs typeface="Times New Roman" panose="02020603050405020304" pitchFamily="18" charset="0"/>
                <a:sym typeface="Roboto"/>
              </a:endParaRPr>
            </a:p>
            <a:p>
              <a:pPr marL="0" lvl="0" indent="0" algn="just" rtl="0">
                <a:spcBef>
                  <a:spcPts val="0"/>
                </a:spcBef>
                <a:spcAft>
                  <a:spcPts val="1600"/>
                </a:spcAft>
                <a:buNone/>
              </a:pPr>
              <a:r>
                <a:rPr lang="en" sz="1300" dirty="0">
                  <a:latin typeface="Times New Roman" panose="02020603050405020304" pitchFamily="18" charset="0"/>
                  <a:ea typeface="Roboto"/>
                  <a:cs typeface="Times New Roman" panose="02020603050405020304" pitchFamily="18" charset="0"/>
                  <a:sym typeface="Roboto"/>
                </a:rPr>
                <a:t>Establishing the pipelines over field would cost about 2k </a:t>
              </a:r>
              <a:endParaRPr sz="1300" b="1" dirty="0">
                <a:latin typeface="Times New Roman" panose="02020603050405020304" pitchFamily="18" charset="0"/>
                <a:ea typeface="Roboto"/>
                <a:cs typeface="Times New Roman" panose="02020603050405020304" pitchFamily="18" charset="0"/>
                <a:sym typeface="Roboto"/>
              </a:endParaRPr>
            </a:p>
          </p:txBody>
        </p:sp>
        <p:sp>
          <p:nvSpPr>
            <p:cNvPr id="181" name="Google Shape;181;p22"/>
            <p:cNvSpPr/>
            <p:nvPr/>
          </p:nvSpPr>
          <p:spPr>
            <a:xfrm>
              <a:off x="6424027" y="3212150"/>
              <a:ext cx="198600" cy="198300"/>
            </a:xfrm>
            <a:prstGeom prst="ellipse">
              <a:avLst/>
            </a:prstGeom>
            <a:solidFill>
              <a:srgbClr val="922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txBox="1"/>
            <p:nvPr/>
          </p:nvSpPr>
          <p:spPr>
            <a:xfrm>
              <a:off x="6399017" y="3156109"/>
              <a:ext cx="2475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800">
                  <a:solidFill>
                    <a:srgbClr val="FFFFFF"/>
                  </a:solidFill>
                  <a:latin typeface="Roboto"/>
                  <a:ea typeface="Roboto"/>
                  <a:cs typeface="Roboto"/>
                  <a:sym typeface="Roboto"/>
                </a:rPr>
                <a:t>3</a:t>
              </a:r>
              <a:endParaRPr sz="800">
                <a:solidFill>
                  <a:srgbClr val="FFFFFF"/>
                </a:solidFill>
                <a:latin typeface="Roboto"/>
                <a:ea typeface="Roboto"/>
                <a:cs typeface="Roboto"/>
                <a:sym typeface="Roboto"/>
              </a:endParaRPr>
            </a:p>
          </p:txBody>
        </p:sp>
      </p:grpSp>
      <p:grpSp>
        <p:nvGrpSpPr>
          <p:cNvPr id="183" name="Google Shape;183;p22"/>
          <p:cNvGrpSpPr/>
          <p:nvPr/>
        </p:nvGrpSpPr>
        <p:grpSpPr>
          <a:xfrm>
            <a:off x="562846" y="2168389"/>
            <a:ext cx="3068204" cy="1547090"/>
            <a:chOff x="562846" y="2373759"/>
            <a:chExt cx="3068204" cy="1547090"/>
          </a:xfrm>
        </p:grpSpPr>
        <p:sp>
          <p:nvSpPr>
            <p:cNvPr id="184" name="Google Shape;184;p22"/>
            <p:cNvSpPr txBox="1"/>
            <p:nvPr/>
          </p:nvSpPr>
          <p:spPr>
            <a:xfrm>
              <a:off x="562846" y="2536348"/>
              <a:ext cx="1867200" cy="13845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 sz="1700" b="1" dirty="0">
                  <a:latin typeface="Times New Roman" panose="02020603050405020304" pitchFamily="18" charset="0"/>
                  <a:ea typeface="Roboto"/>
                  <a:cs typeface="Times New Roman" panose="02020603050405020304" pitchFamily="18" charset="0"/>
                  <a:sym typeface="Roboto"/>
                </a:rPr>
                <a:t>sensors</a:t>
              </a:r>
              <a:endParaRPr sz="1700" b="1" dirty="0">
                <a:latin typeface="Times New Roman" panose="02020603050405020304" pitchFamily="18" charset="0"/>
                <a:ea typeface="Roboto"/>
                <a:cs typeface="Times New Roman" panose="02020603050405020304" pitchFamily="18" charset="0"/>
                <a:sym typeface="Roboto"/>
              </a:endParaRPr>
            </a:p>
            <a:p>
              <a:pPr marL="0" lvl="0" indent="0" algn="just" rtl="0">
                <a:spcBef>
                  <a:spcPts val="0"/>
                </a:spcBef>
                <a:spcAft>
                  <a:spcPts val="0"/>
                </a:spcAft>
                <a:buNone/>
              </a:pPr>
              <a:endParaRPr sz="1700" b="1" dirty="0">
                <a:latin typeface="Times New Roman" panose="02020603050405020304" pitchFamily="18" charset="0"/>
                <a:ea typeface="Roboto"/>
                <a:cs typeface="Times New Roman" panose="02020603050405020304" pitchFamily="18" charset="0"/>
                <a:sym typeface="Roboto"/>
              </a:endParaRPr>
            </a:p>
            <a:p>
              <a:pPr marL="0" lvl="0" indent="0" algn="just" rtl="0">
                <a:spcBef>
                  <a:spcPts val="0"/>
                </a:spcBef>
                <a:spcAft>
                  <a:spcPts val="1600"/>
                </a:spcAft>
                <a:buNone/>
              </a:pPr>
              <a:r>
                <a:rPr lang="en" sz="1300" dirty="0">
                  <a:latin typeface="Times New Roman" panose="02020603050405020304" pitchFamily="18" charset="0"/>
                  <a:ea typeface="Roboto"/>
                  <a:cs typeface="Times New Roman" panose="02020603050405020304" pitchFamily="18" charset="0"/>
                  <a:sym typeface="Roboto"/>
                </a:rPr>
                <a:t>Our team would install 5 sensors in 1 acre land and it would cost around 2k</a:t>
              </a:r>
              <a:endParaRPr sz="1300" b="1" dirty="0">
                <a:latin typeface="Times New Roman" panose="02020603050405020304" pitchFamily="18" charset="0"/>
                <a:ea typeface="Roboto"/>
                <a:cs typeface="Times New Roman" panose="02020603050405020304" pitchFamily="18" charset="0"/>
                <a:sym typeface="Roboto"/>
              </a:endParaRPr>
            </a:p>
          </p:txBody>
        </p:sp>
        <p:cxnSp>
          <p:nvCxnSpPr>
            <p:cNvPr id="185" name="Google Shape;185;p22"/>
            <p:cNvCxnSpPr/>
            <p:nvPr/>
          </p:nvCxnSpPr>
          <p:spPr>
            <a:xfrm rot="10800000">
              <a:off x="2587350" y="2536350"/>
              <a:ext cx="1043700" cy="0"/>
            </a:xfrm>
            <a:prstGeom prst="straightConnector1">
              <a:avLst/>
            </a:prstGeom>
            <a:noFill/>
            <a:ln w="9525" cap="flat" cmpd="sng">
              <a:solidFill>
                <a:srgbClr val="C2C2C2"/>
              </a:solidFill>
              <a:prstDash val="solid"/>
              <a:round/>
              <a:headEnd type="none" w="sm" len="sm"/>
              <a:tailEnd type="none" w="sm" len="sm"/>
            </a:ln>
          </p:spPr>
        </p:cxnSp>
        <p:sp>
          <p:nvSpPr>
            <p:cNvPr id="186" name="Google Shape;186;p22"/>
            <p:cNvSpPr/>
            <p:nvPr/>
          </p:nvSpPr>
          <p:spPr>
            <a:xfrm>
              <a:off x="2523501" y="2431050"/>
              <a:ext cx="198600" cy="198300"/>
            </a:xfrm>
            <a:prstGeom prst="ellipse">
              <a:avLst/>
            </a:prstGeom>
            <a:solidFill>
              <a:srgbClr val="761E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txBox="1"/>
            <p:nvPr/>
          </p:nvSpPr>
          <p:spPr>
            <a:xfrm>
              <a:off x="2498491" y="2373759"/>
              <a:ext cx="2475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800">
                  <a:solidFill>
                    <a:srgbClr val="FFFFFF"/>
                  </a:solidFill>
                  <a:latin typeface="Roboto"/>
                  <a:ea typeface="Roboto"/>
                  <a:cs typeface="Roboto"/>
                  <a:sym typeface="Roboto"/>
                </a:rPr>
                <a:t>2</a:t>
              </a:r>
              <a:endParaRPr sz="800">
                <a:solidFill>
                  <a:srgbClr val="FFFFFF"/>
                </a:solidFill>
                <a:latin typeface="Roboto"/>
                <a:ea typeface="Roboto"/>
                <a:cs typeface="Roboto"/>
                <a:sym typeface="Roboto"/>
              </a:endParaRPr>
            </a:p>
          </p:txBody>
        </p:sp>
      </p:grpSp>
      <p:grpSp>
        <p:nvGrpSpPr>
          <p:cNvPr id="188" name="Google Shape;188;p22"/>
          <p:cNvGrpSpPr/>
          <p:nvPr/>
        </p:nvGrpSpPr>
        <p:grpSpPr>
          <a:xfrm>
            <a:off x="4908100" y="1284385"/>
            <a:ext cx="3599525" cy="1553815"/>
            <a:chOff x="4908100" y="1436790"/>
            <a:chExt cx="3599525" cy="1553815"/>
          </a:xfrm>
        </p:grpSpPr>
        <p:cxnSp>
          <p:nvCxnSpPr>
            <p:cNvPr id="189" name="Google Shape;189;p22"/>
            <p:cNvCxnSpPr/>
            <p:nvPr/>
          </p:nvCxnSpPr>
          <p:spPr>
            <a:xfrm>
              <a:off x="4908100" y="1593250"/>
              <a:ext cx="1715100" cy="0"/>
            </a:xfrm>
            <a:prstGeom prst="straightConnector1">
              <a:avLst/>
            </a:prstGeom>
            <a:noFill/>
            <a:ln w="9525" cap="flat" cmpd="sng">
              <a:solidFill>
                <a:srgbClr val="C2C2C2"/>
              </a:solidFill>
              <a:prstDash val="solid"/>
              <a:round/>
              <a:headEnd type="none" w="sm" len="sm"/>
              <a:tailEnd type="none" w="sm" len="sm"/>
            </a:ln>
          </p:spPr>
        </p:cxnSp>
        <p:sp>
          <p:nvSpPr>
            <p:cNvPr id="190" name="Google Shape;190;p22"/>
            <p:cNvSpPr txBox="1"/>
            <p:nvPr/>
          </p:nvSpPr>
          <p:spPr>
            <a:xfrm>
              <a:off x="6650325" y="1691605"/>
              <a:ext cx="1857300" cy="12990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 sz="1700" b="1" dirty="0">
                  <a:latin typeface="Times New Roman" panose="02020603050405020304" pitchFamily="18" charset="0"/>
                  <a:ea typeface="Roboto"/>
                  <a:cs typeface="Times New Roman" panose="02020603050405020304" pitchFamily="18" charset="0"/>
                  <a:sym typeface="Roboto"/>
                </a:rPr>
                <a:t>2 HP motor </a:t>
              </a:r>
              <a:endParaRPr sz="1700" b="1" dirty="0">
                <a:latin typeface="Times New Roman" panose="02020603050405020304" pitchFamily="18" charset="0"/>
                <a:ea typeface="Roboto"/>
                <a:cs typeface="Times New Roman" panose="02020603050405020304" pitchFamily="18" charset="0"/>
                <a:sym typeface="Roboto"/>
              </a:endParaRPr>
            </a:p>
            <a:p>
              <a:pPr marL="0" lvl="0" indent="0" algn="just" rtl="0">
                <a:spcBef>
                  <a:spcPts val="0"/>
                </a:spcBef>
                <a:spcAft>
                  <a:spcPts val="0"/>
                </a:spcAft>
                <a:buNone/>
              </a:pPr>
              <a:endParaRPr sz="1700" b="1" dirty="0">
                <a:latin typeface="Times New Roman" panose="02020603050405020304" pitchFamily="18" charset="0"/>
                <a:ea typeface="Roboto"/>
                <a:cs typeface="Times New Roman" panose="02020603050405020304" pitchFamily="18" charset="0"/>
                <a:sym typeface="Roboto"/>
              </a:endParaRPr>
            </a:p>
            <a:p>
              <a:pPr marL="0" lvl="0" indent="0" algn="just" rtl="0">
                <a:spcBef>
                  <a:spcPts val="0"/>
                </a:spcBef>
                <a:spcAft>
                  <a:spcPts val="1600"/>
                </a:spcAft>
                <a:buNone/>
              </a:pPr>
              <a:r>
                <a:rPr lang="en" sz="1300" dirty="0">
                  <a:latin typeface="Times New Roman" panose="02020603050405020304" pitchFamily="18" charset="0"/>
                  <a:ea typeface="Roboto"/>
                  <a:cs typeface="Times New Roman" panose="02020603050405020304" pitchFamily="18" charset="0"/>
                  <a:sym typeface="Roboto"/>
                </a:rPr>
                <a:t>Average motor required for supplying water would cost around 7k -8k</a:t>
              </a:r>
              <a:endParaRPr sz="1300" b="1" dirty="0">
                <a:latin typeface="Times New Roman" panose="02020603050405020304" pitchFamily="18" charset="0"/>
                <a:ea typeface="Roboto"/>
                <a:cs typeface="Times New Roman" panose="02020603050405020304" pitchFamily="18" charset="0"/>
                <a:sym typeface="Roboto"/>
              </a:endParaRPr>
            </a:p>
          </p:txBody>
        </p:sp>
        <p:sp>
          <p:nvSpPr>
            <p:cNvPr id="191" name="Google Shape;191;p22"/>
            <p:cNvSpPr/>
            <p:nvPr/>
          </p:nvSpPr>
          <p:spPr>
            <a:xfrm>
              <a:off x="6427830" y="1493307"/>
              <a:ext cx="198600" cy="198300"/>
            </a:xfrm>
            <a:prstGeom prst="ellipse">
              <a:avLst/>
            </a:prstGeom>
            <a:solidFill>
              <a:srgbClr val="701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txBox="1"/>
            <p:nvPr/>
          </p:nvSpPr>
          <p:spPr>
            <a:xfrm>
              <a:off x="6402820" y="1436790"/>
              <a:ext cx="2475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800">
                  <a:solidFill>
                    <a:srgbClr val="FFFFFF"/>
                  </a:solidFill>
                  <a:latin typeface="Roboto"/>
                  <a:ea typeface="Roboto"/>
                  <a:cs typeface="Roboto"/>
                  <a:sym typeface="Roboto"/>
                </a:rPr>
                <a:t>1</a:t>
              </a:r>
              <a:endParaRPr sz="800">
                <a:solidFill>
                  <a:srgbClr val="FFFFFF"/>
                </a:solidFill>
                <a:latin typeface="Roboto"/>
                <a:ea typeface="Roboto"/>
                <a:cs typeface="Roboto"/>
                <a:sym typeface="Roboto"/>
              </a:endParaRPr>
            </a:p>
          </p:txBody>
        </p:sp>
      </p:grpSp>
      <p:grpSp>
        <p:nvGrpSpPr>
          <p:cNvPr id="193" name="Google Shape;193;p22"/>
          <p:cNvGrpSpPr/>
          <p:nvPr/>
        </p:nvGrpSpPr>
        <p:grpSpPr>
          <a:xfrm>
            <a:off x="2888094" y="1768700"/>
            <a:ext cx="3514811" cy="3252003"/>
            <a:chOff x="2991269" y="1153325"/>
            <a:chExt cx="3514811" cy="3252003"/>
          </a:xfrm>
        </p:grpSpPr>
        <p:sp>
          <p:nvSpPr>
            <p:cNvPr id="194" name="Google Shape;194;p22"/>
            <p:cNvSpPr/>
            <p:nvPr/>
          </p:nvSpPr>
          <p:spPr>
            <a:xfrm>
              <a:off x="3477586" y="2585458"/>
              <a:ext cx="2541910" cy="950456"/>
            </a:xfrm>
            <a:custGeom>
              <a:avLst/>
              <a:gdLst/>
              <a:ahLst/>
              <a:cxnLst/>
              <a:rect l="l" t="t" r="r" b="b"/>
              <a:pathLst>
                <a:path w="126826" h="43529" extrusionOk="0">
                  <a:moveTo>
                    <a:pt x="0" y="20002"/>
                  </a:moveTo>
                  <a:lnTo>
                    <a:pt x="63389" y="43529"/>
                  </a:lnTo>
                  <a:lnTo>
                    <a:pt x="126826" y="19907"/>
                  </a:lnTo>
                  <a:lnTo>
                    <a:pt x="63580" y="0"/>
                  </a:lnTo>
                  <a:close/>
                </a:path>
              </a:pathLst>
            </a:custGeom>
            <a:solidFill>
              <a:srgbClr val="D9D9D9"/>
            </a:solidFill>
            <a:ln>
              <a:noFill/>
            </a:ln>
          </p:spPr>
        </p:sp>
        <p:sp>
          <p:nvSpPr>
            <p:cNvPr id="195" name="Google Shape;195;p22"/>
            <p:cNvSpPr/>
            <p:nvPr/>
          </p:nvSpPr>
          <p:spPr>
            <a:xfrm>
              <a:off x="2991269" y="3020977"/>
              <a:ext cx="1758228" cy="1384350"/>
            </a:xfrm>
            <a:custGeom>
              <a:avLst/>
              <a:gdLst/>
              <a:ahLst/>
              <a:cxnLst/>
              <a:rect l="l" t="t" r="r" b="b"/>
              <a:pathLst>
                <a:path w="87725" h="63817" extrusionOk="0">
                  <a:moveTo>
                    <a:pt x="24288" y="0"/>
                  </a:moveTo>
                  <a:lnTo>
                    <a:pt x="0" y="29908"/>
                  </a:lnTo>
                  <a:lnTo>
                    <a:pt x="87725" y="63817"/>
                  </a:lnTo>
                  <a:lnTo>
                    <a:pt x="87725" y="42291"/>
                  </a:lnTo>
                  <a:lnTo>
                    <a:pt x="87725" y="23526"/>
                  </a:lnTo>
                  <a:close/>
                </a:path>
              </a:pathLst>
            </a:custGeom>
            <a:solidFill>
              <a:srgbClr val="551561"/>
            </a:solidFill>
            <a:ln>
              <a:noFill/>
            </a:ln>
          </p:spPr>
        </p:sp>
        <p:sp>
          <p:nvSpPr>
            <p:cNvPr id="196" name="Google Shape;196;p22"/>
            <p:cNvSpPr/>
            <p:nvPr/>
          </p:nvSpPr>
          <p:spPr>
            <a:xfrm flipH="1">
              <a:off x="4747852" y="3020977"/>
              <a:ext cx="1758228" cy="1384350"/>
            </a:xfrm>
            <a:custGeom>
              <a:avLst/>
              <a:gdLst/>
              <a:ahLst/>
              <a:cxnLst/>
              <a:rect l="l" t="t" r="r" b="b"/>
              <a:pathLst>
                <a:path w="87725" h="63817" extrusionOk="0">
                  <a:moveTo>
                    <a:pt x="24288" y="0"/>
                  </a:moveTo>
                  <a:lnTo>
                    <a:pt x="0" y="29908"/>
                  </a:lnTo>
                  <a:lnTo>
                    <a:pt x="87725" y="63817"/>
                  </a:lnTo>
                  <a:lnTo>
                    <a:pt x="87725" y="42291"/>
                  </a:lnTo>
                  <a:lnTo>
                    <a:pt x="87725" y="23526"/>
                  </a:lnTo>
                  <a:close/>
                </a:path>
              </a:pathLst>
            </a:custGeom>
            <a:solidFill>
              <a:srgbClr val="9225A5"/>
            </a:solidFill>
            <a:ln>
              <a:noFill/>
            </a:ln>
          </p:spPr>
        </p:sp>
        <p:sp>
          <p:nvSpPr>
            <p:cNvPr id="197" name="Google Shape;197;p22"/>
            <p:cNvSpPr/>
            <p:nvPr/>
          </p:nvSpPr>
          <p:spPr>
            <a:xfrm>
              <a:off x="3969199" y="2001324"/>
              <a:ext cx="1565850" cy="585863"/>
            </a:xfrm>
            <a:custGeom>
              <a:avLst/>
              <a:gdLst/>
              <a:ahLst/>
              <a:cxnLst/>
              <a:rect l="l" t="t" r="r" b="b"/>
              <a:pathLst>
                <a:path w="24053" h="8150" extrusionOk="0">
                  <a:moveTo>
                    <a:pt x="0" y="3827"/>
                  </a:moveTo>
                  <a:lnTo>
                    <a:pt x="11976" y="8150"/>
                  </a:lnTo>
                  <a:lnTo>
                    <a:pt x="24053" y="3827"/>
                  </a:lnTo>
                  <a:lnTo>
                    <a:pt x="12126" y="0"/>
                  </a:lnTo>
                  <a:close/>
                </a:path>
              </a:pathLst>
            </a:custGeom>
            <a:solidFill>
              <a:srgbClr val="D9D9D9"/>
            </a:solidFill>
            <a:ln>
              <a:noFill/>
            </a:ln>
          </p:spPr>
        </p:sp>
        <p:sp>
          <p:nvSpPr>
            <p:cNvPr id="198" name="Google Shape;198;p22"/>
            <p:cNvSpPr/>
            <p:nvPr/>
          </p:nvSpPr>
          <p:spPr>
            <a:xfrm>
              <a:off x="3563255" y="2275837"/>
              <a:ext cx="1189300" cy="1015326"/>
            </a:xfrm>
            <a:custGeom>
              <a:avLst/>
              <a:gdLst/>
              <a:ahLst/>
              <a:cxnLst/>
              <a:rect l="l" t="t" r="r" b="b"/>
              <a:pathLst>
                <a:path w="18238" h="14114" extrusionOk="0">
                  <a:moveTo>
                    <a:pt x="6262" y="0"/>
                  </a:moveTo>
                  <a:lnTo>
                    <a:pt x="18238" y="4324"/>
                  </a:lnTo>
                  <a:lnTo>
                    <a:pt x="18238" y="14114"/>
                  </a:lnTo>
                  <a:lnTo>
                    <a:pt x="0" y="7554"/>
                  </a:lnTo>
                  <a:close/>
                </a:path>
              </a:pathLst>
            </a:custGeom>
            <a:solidFill>
              <a:srgbClr val="551561"/>
            </a:solidFill>
            <a:ln>
              <a:noFill/>
            </a:ln>
          </p:spPr>
        </p:sp>
        <p:sp>
          <p:nvSpPr>
            <p:cNvPr id="199" name="Google Shape;199;p22"/>
            <p:cNvSpPr/>
            <p:nvPr/>
          </p:nvSpPr>
          <p:spPr>
            <a:xfrm flipH="1">
              <a:off x="4749365" y="2275837"/>
              <a:ext cx="1189300" cy="1015326"/>
            </a:xfrm>
            <a:custGeom>
              <a:avLst/>
              <a:gdLst/>
              <a:ahLst/>
              <a:cxnLst/>
              <a:rect l="l" t="t" r="r" b="b"/>
              <a:pathLst>
                <a:path w="18238" h="14114" extrusionOk="0">
                  <a:moveTo>
                    <a:pt x="6262" y="0"/>
                  </a:moveTo>
                  <a:lnTo>
                    <a:pt x="18238" y="4324"/>
                  </a:lnTo>
                  <a:lnTo>
                    <a:pt x="18238" y="14114"/>
                  </a:lnTo>
                  <a:lnTo>
                    <a:pt x="0" y="7554"/>
                  </a:lnTo>
                  <a:close/>
                </a:path>
              </a:pathLst>
            </a:custGeom>
            <a:solidFill>
              <a:srgbClr val="761E86"/>
            </a:solidFill>
            <a:ln>
              <a:noFill/>
            </a:ln>
          </p:spPr>
        </p:sp>
        <p:sp>
          <p:nvSpPr>
            <p:cNvPr id="200" name="Google Shape;200;p22"/>
            <p:cNvSpPr/>
            <p:nvPr/>
          </p:nvSpPr>
          <p:spPr>
            <a:xfrm>
              <a:off x="4059061" y="1153325"/>
              <a:ext cx="693508" cy="1201140"/>
            </a:xfrm>
            <a:custGeom>
              <a:avLst/>
              <a:gdLst/>
              <a:ahLst/>
              <a:cxnLst/>
              <a:rect l="l" t="t" r="r" b="b"/>
              <a:pathLst>
                <a:path w="10635" h="16697" extrusionOk="0">
                  <a:moveTo>
                    <a:pt x="10635" y="0"/>
                  </a:moveTo>
                  <a:lnTo>
                    <a:pt x="0" y="12722"/>
                  </a:lnTo>
                  <a:lnTo>
                    <a:pt x="10635" y="16697"/>
                  </a:lnTo>
                  <a:close/>
                </a:path>
              </a:pathLst>
            </a:custGeom>
            <a:solidFill>
              <a:srgbClr val="551561"/>
            </a:solidFill>
            <a:ln>
              <a:noFill/>
            </a:ln>
          </p:spPr>
        </p:sp>
        <p:sp>
          <p:nvSpPr>
            <p:cNvPr id="201" name="Google Shape;201;p22"/>
            <p:cNvSpPr/>
            <p:nvPr/>
          </p:nvSpPr>
          <p:spPr>
            <a:xfrm flipH="1">
              <a:off x="4749350" y="1153325"/>
              <a:ext cx="693508" cy="1201140"/>
            </a:xfrm>
            <a:custGeom>
              <a:avLst/>
              <a:gdLst/>
              <a:ahLst/>
              <a:cxnLst/>
              <a:rect l="l" t="t" r="r" b="b"/>
              <a:pathLst>
                <a:path w="10635" h="16697" extrusionOk="0">
                  <a:moveTo>
                    <a:pt x="10635" y="0"/>
                  </a:moveTo>
                  <a:lnTo>
                    <a:pt x="0" y="12722"/>
                  </a:lnTo>
                  <a:lnTo>
                    <a:pt x="10635" y="16697"/>
                  </a:lnTo>
                  <a:close/>
                </a:path>
              </a:pathLst>
            </a:custGeom>
            <a:solidFill>
              <a:srgbClr val="701C7F"/>
            </a:solidFill>
            <a:ln>
              <a:noFill/>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8"/>
                                        </p:tgtEl>
                                        <p:attrNameLst>
                                          <p:attrName>style.visibility</p:attrName>
                                        </p:attrNameLst>
                                      </p:cBhvr>
                                      <p:to>
                                        <p:strVal val="visible"/>
                                      </p:to>
                                    </p:set>
                                    <p:animEffect transition="in" filter="fade">
                                      <p:cBhvr>
                                        <p:cTn id="7" dur="1000"/>
                                        <p:tgtEl>
                                          <p:spTgt spid="18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3"/>
                                        </p:tgtEl>
                                        <p:attrNameLst>
                                          <p:attrName>style.visibility</p:attrName>
                                        </p:attrNameLst>
                                      </p:cBhvr>
                                      <p:to>
                                        <p:strVal val="visible"/>
                                      </p:to>
                                    </p:set>
                                    <p:animEffect transition="in" filter="fade">
                                      <p:cBhvr>
                                        <p:cTn id="12" dur="1000"/>
                                        <p:tgtEl>
                                          <p:spTgt spid="18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8"/>
                                        </p:tgtEl>
                                        <p:attrNameLst>
                                          <p:attrName>style.visibility</p:attrName>
                                        </p:attrNameLst>
                                      </p:cBhvr>
                                      <p:to>
                                        <p:strVal val="visible"/>
                                      </p:to>
                                    </p:set>
                                    <p:animEffect transition="in" filter="fade">
                                      <p:cBhvr>
                                        <p:cTn id="17" dur="10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cxnSp>
        <p:nvCxnSpPr>
          <p:cNvPr id="167" name="Google Shape;167;p21"/>
          <p:cNvCxnSpPr/>
          <p:nvPr/>
        </p:nvCxnSpPr>
        <p:spPr>
          <a:xfrm>
            <a:off x="433425" y="3724283"/>
            <a:ext cx="3891000" cy="0"/>
          </a:xfrm>
          <a:prstGeom prst="straightConnector1">
            <a:avLst/>
          </a:prstGeom>
          <a:noFill/>
          <a:ln w="19050" cap="flat" cmpd="sng">
            <a:solidFill>
              <a:schemeClr val="lt2"/>
            </a:solidFill>
            <a:prstDash val="solid"/>
            <a:round/>
            <a:headEnd type="none" w="sm" len="sm"/>
            <a:tailEnd type="none" w="sm" len="sm"/>
          </a:ln>
        </p:spPr>
      </p:cxnSp>
      <p:cxnSp>
        <p:nvCxnSpPr>
          <p:cNvPr id="168" name="Google Shape;168;p21"/>
          <p:cNvCxnSpPr/>
          <p:nvPr/>
        </p:nvCxnSpPr>
        <p:spPr>
          <a:xfrm>
            <a:off x="4941300" y="3724283"/>
            <a:ext cx="3891000" cy="0"/>
          </a:xfrm>
          <a:prstGeom prst="straightConnector1">
            <a:avLst/>
          </a:prstGeom>
          <a:noFill/>
          <a:ln w="19050" cap="flat" cmpd="sng">
            <a:solidFill>
              <a:schemeClr val="lt2"/>
            </a:solidFill>
            <a:prstDash val="solid"/>
            <a:round/>
            <a:headEnd type="none" w="sm" len="sm"/>
            <a:tailEnd type="none" w="sm" len="sm"/>
          </a:ln>
        </p:spPr>
      </p:cxnSp>
      <p:sp>
        <p:nvSpPr>
          <p:cNvPr id="169" name="Google Shape;169;p21"/>
          <p:cNvSpPr txBox="1">
            <a:spLocks noGrp="1"/>
          </p:cNvSpPr>
          <p:nvPr>
            <p:ph type="body" idx="4294967295"/>
          </p:nvPr>
        </p:nvSpPr>
        <p:spPr>
          <a:xfrm>
            <a:off x="318850" y="3771900"/>
            <a:ext cx="3999900" cy="530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 sz="2100" b="1">
                <a:solidFill>
                  <a:schemeClr val="accent3"/>
                </a:solidFill>
              </a:rPr>
              <a:t>Field Diagram</a:t>
            </a:r>
            <a:endParaRPr sz="2100" b="1">
              <a:solidFill>
                <a:schemeClr val="accent3"/>
              </a:solidFill>
            </a:endParaRPr>
          </a:p>
        </p:txBody>
      </p:sp>
      <p:sp>
        <p:nvSpPr>
          <p:cNvPr id="170" name="Google Shape;170;p21"/>
          <p:cNvSpPr txBox="1">
            <a:spLocks noGrp="1"/>
          </p:cNvSpPr>
          <p:nvPr>
            <p:ph type="body" idx="4294967295"/>
          </p:nvPr>
        </p:nvSpPr>
        <p:spPr>
          <a:xfrm>
            <a:off x="4825250" y="3771900"/>
            <a:ext cx="3999900" cy="530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800"/>
              <a:buNone/>
            </a:pPr>
            <a:r>
              <a:rPr lang="en" sz="2100" b="1">
                <a:solidFill>
                  <a:schemeClr val="accent3"/>
                </a:solidFill>
              </a:rPr>
              <a:t>Circuit Diagram</a:t>
            </a:r>
            <a:endParaRPr sz="2100" b="1">
              <a:solidFill>
                <a:schemeClr val="accent3"/>
              </a:solidFill>
            </a:endParaRPr>
          </a:p>
        </p:txBody>
      </p:sp>
      <p:pic>
        <p:nvPicPr>
          <p:cNvPr id="171" name="Google Shape;171;p21"/>
          <p:cNvPicPr preferRelativeResize="0"/>
          <p:nvPr/>
        </p:nvPicPr>
        <p:blipFill rotWithShape="1">
          <a:blip r:embed="rId3">
            <a:alphaModFix/>
          </a:blip>
          <a:srcRect/>
          <a:stretch/>
        </p:blipFill>
        <p:spPr>
          <a:xfrm>
            <a:off x="152400" y="152400"/>
            <a:ext cx="3637613" cy="3467100"/>
          </a:xfrm>
          <a:prstGeom prst="rect">
            <a:avLst/>
          </a:prstGeom>
          <a:noFill/>
          <a:ln>
            <a:noFill/>
          </a:ln>
        </p:spPr>
      </p:pic>
      <p:pic>
        <p:nvPicPr>
          <p:cNvPr id="172" name="Google Shape;172;p21"/>
          <p:cNvPicPr preferRelativeResize="0"/>
          <p:nvPr/>
        </p:nvPicPr>
        <p:blipFill rotWithShape="1">
          <a:blip r:embed="rId4">
            <a:alphaModFix/>
          </a:blip>
          <a:srcRect/>
          <a:stretch/>
        </p:blipFill>
        <p:spPr>
          <a:xfrm>
            <a:off x="3942413" y="152400"/>
            <a:ext cx="5049188" cy="320180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fade">
                                      <p:cBhvr>
                                        <p:cTn id="7" dur="1000"/>
                                        <p:tgtEl>
                                          <p:spTgt spid="17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0"/>
                                        </p:tgtEl>
                                        <p:attrNameLst>
                                          <p:attrName>style.visibility</p:attrName>
                                        </p:attrNameLst>
                                      </p:cBhvr>
                                      <p:to>
                                        <p:strVal val="visible"/>
                                      </p:to>
                                    </p:set>
                                    <p:animEffect transition="in" filter="fade">
                                      <p:cBhvr>
                                        <p:cTn id="12" dur="1000"/>
                                        <p:tgtEl>
                                          <p:spTgt spid="17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2"/>
                                        </p:tgtEl>
                                        <p:attrNameLst>
                                          <p:attrName>style.visibility</p:attrName>
                                        </p:attrNameLst>
                                      </p:cBhvr>
                                      <p:to>
                                        <p:strVal val="visible"/>
                                      </p:to>
                                    </p:set>
                                    <p:animEffect transition="in" filter="fade">
                                      <p:cBhvr>
                                        <p:cTn id="17" dur="1000"/>
                                        <p:tgtEl>
                                          <p:spTgt spid="1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1E3049-19A9-69AB-D691-46DC83D58F1E}"/>
              </a:ext>
            </a:extLst>
          </p:cNvPr>
          <p:cNvSpPr>
            <a:spLocks noGrp="1"/>
          </p:cNvSpPr>
          <p:nvPr>
            <p:ph type="title"/>
          </p:nvPr>
        </p:nvSpPr>
        <p:spPr/>
        <p:txBody>
          <a:bodyPr>
            <a:normAutofit fontScale="90000"/>
          </a:bodyPr>
          <a:lstStyle/>
          <a:p>
            <a:r>
              <a:rPr lang="en-IN" dirty="0"/>
              <a:t>FINANCIAL ASPECTS – PROJECT COSTING ( 1</a:t>
            </a:r>
            <a:r>
              <a:rPr lang="en-IN" baseline="30000" dirty="0"/>
              <a:t>ST</a:t>
            </a:r>
            <a:r>
              <a:rPr lang="en-IN" dirty="0"/>
              <a:t> year)</a:t>
            </a:r>
          </a:p>
        </p:txBody>
      </p:sp>
      <p:sp>
        <p:nvSpPr>
          <p:cNvPr id="4" name="Text Placeholder 3">
            <a:extLst>
              <a:ext uri="{FF2B5EF4-FFF2-40B4-BE49-F238E27FC236}">
                <a16:creationId xmlns:a16="http://schemas.microsoft.com/office/drawing/2014/main" id="{FB17C96C-C7F5-E95D-F8A7-5070326BF827}"/>
              </a:ext>
            </a:extLst>
          </p:cNvPr>
          <p:cNvSpPr>
            <a:spLocks noGrp="1"/>
          </p:cNvSpPr>
          <p:nvPr>
            <p:ph type="body" idx="1"/>
          </p:nvPr>
        </p:nvSpPr>
        <p:spPr/>
        <p:txBody>
          <a:bodyPr/>
          <a:lstStyle/>
          <a:p>
            <a:endParaRPr lang="en-IN" dirty="0"/>
          </a:p>
        </p:txBody>
      </p:sp>
      <p:graphicFrame>
        <p:nvGraphicFramePr>
          <p:cNvPr id="5" name="Table 4">
            <a:extLst>
              <a:ext uri="{FF2B5EF4-FFF2-40B4-BE49-F238E27FC236}">
                <a16:creationId xmlns:a16="http://schemas.microsoft.com/office/drawing/2014/main" id="{C2B73ACC-9BE8-43F1-6634-DDAAE39EC8CC}"/>
              </a:ext>
            </a:extLst>
          </p:cNvPr>
          <p:cNvGraphicFramePr>
            <a:graphicFrameLocks noGrp="1"/>
          </p:cNvGraphicFramePr>
          <p:nvPr>
            <p:extLst>
              <p:ext uri="{D42A27DB-BD31-4B8C-83A1-F6EECF244321}">
                <p14:modId xmlns:p14="http://schemas.microsoft.com/office/powerpoint/2010/main" val="3162590311"/>
              </p:ext>
            </p:extLst>
          </p:nvPr>
        </p:nvGraphicFramePr>
        <p:xfrm>
          <a:off x="929522" y="2182120"/>
          <a:ext cx="7030364" cy="2257174"/>
        </p:xfrm>
        <a:graphic>
          <a:graphicData uri="http://schemas.openxmlformats.org/drawingml/2006/table">
            <a:tbl>
              <a:tblPr firstRow="1" lastRow="1">
                <a:tableStyleId>{5C22544A-7EE6-4342-B048-85BDC9FD1C3A}</a:tableStyleId>
              </a:tblPr>
              <a:tblGrid>
                <a:gridCol w="1757591">
                  <a:extLst>
                    <a:ext uri="{9D8B030D-6E8A-4147-A177-3AD203B41FA5}">
                      <a16:colId xmlns:a16="http://schemas.microsoft.com/office/drawing/2014/main" val="97923942"/>
                    </a:ext>
                  </a:extLst>
                </a:gridCol>
                <a:gridCol w="2769964">
                  <a:extLst>
                    <a:ext uri="{9D8B030D-6E8A-4147-A177-3AD203B41FA5}">
                      <a16:colId xmlns:a16="http://schemas.microsoft.com/office/drawing/2014/main" val="3080079869"/>
                    </a:ext>
                  </a:extLst>
                </a:gridCol>
                <a:gridCol w="745218">
                  <a:extLst>
                    <a:ext uri="{9D8B030D-6E8A-4147-A177-3AD203B41FA5}">
                      <a16:colId xmlns:a16="http://schemas.microsoft.com/office/drawing/2014/main" val="4056038608"/>
                    </a:ext>
                  </a:extLst>
                </a:gridCol>
                <a:gridCol w="1757591">
                  <a:extLst>
                    <a:ext uri="{9D8B030D-6E8A-4147-A177-3AD203B41FA5}">
                      <a16:colId xmlns:a16="http://schemas.microsoft.com/office/drawing/2014/main" val="2655032999"/>
                    </a:ext>
                  </a:extLst>
                </a:gridCol>
              </a:tblGrid>
              <a:tr h="164297">
                <a:tc>
                  <a:txBody>
                    <a:bodyPr/>
                    <a:lstStyle/>
                    <a:p>
                      <a:pPr>
                        <a:lnSpc>
                          <a:spcPct val="107000"/>
                        </a:lnSpc>
                        <a:spcAft>
                          <a:spcPts val="800"/>
                        </a:spcAft>
                      </a:pPr>
                      <a:r>
                        <a:rPr lang="en-US" sz="1100" dirty="0">
                          <a:effectLst/>
                        </a:rPr>
                        <a:t>S.NO.</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Particulars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Cost [Rupees in lakhs]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6797212"/>
                  </a:ext>
                </a:extLst>
              </a:tr>
              <a:tr h="977206">
                <a:tc>
                  <a:txBody>
                    <a:bodyPr/>
                    <a:lstStyle/>
                    <a:p>
                      <a:pPr>
                        <a:lnSpc>
                          <a:spcPct val="107000"/>
                        </a:lnSpc>
                        <a:spcAft>
                          <a:spcPts val="800"/>
                        </a:spcAft>
                      </a:pPr>
                      <a:r>
                        <a:rPr lang="en-US" sz="11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Rental land</a:t>
                      </a:r>
                      <a:endParaRPr lang="en-IN" sz="1100">
                        <a:effectLst/>
                      </a:endParaRPr>
                    </a:p>
                    <a:p>
                      <a:pPr>
                        <a:lnSpc>
                          <a:spcPct val="107000"/>
                        </a:lnSpc>
                        <a:spcAft>
                          <a:spcPts val="800"/>
                        </a:spcAft>
                      </a:pPr>
                      <a:r>
                        <a:rPr lang="en-US" sz="1100">
                          <a:effectLst/>
                        </a:rPr>
                        <a:t> (300 sq.yard  for office cum assemblation center.</a:t>
                      </a:r>
                      <a:endParaRPr lang="en-IN" sz="1100">
                        <a:effectLst/>
                      </a:endParaRPr>
                    </a:p>
                    <a:p>
                      <a:pPr>
                        <a:lnSpc>
                          <a:spcPct val="107000"/>
                        </a:lnSpc>
                        <a:spcAft>
                          <a:spcPts val="800"/>
                        </a:spcAft>
                      </a:pPr>
                      <a:r>
                        <a:rPr lang="en-US" sz="1100">
                          <a:effectLst/>
                        </a:rPr>
                        <a:t>500 sq.yard for storage house)</a:t>
                      </a:r>
                      <a:endParaRPr lang="en-IN" sz="1100">
                        <a:effectLst/>
                      </a:endParaRPr>
                    </a:p>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dirty="0">
                          <a:effectLst/>
                        </a:rPr>
                        <a:t>5</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99764909"/>
                  </a:ext>
                </a:extLst>
              </a:tr>
              <a:tr h="164297">
                <a:tc>
                  <a:txBody>
                    <a:bodyPr/>
                    <a:lstStyle/>
                    <a:p>
                      <a:pPr>
                        <a:lnSpc>
                          <a:spcPct val="107000"/>
                        </a:lnSpc>
                        <a:spcAft>
                          <a:spcPts val="800"/>
                        </a:spcAft>
                      </a:pPr>
                      <a:r>
                        <a:rPr lang="en-US" sz="1100">
                          <a:effectLst/>
                        </a:rPr>
                        <a:t>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Employment cost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32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9856200"/>
                  </a:ext>
                </a:extLst>
              </a:tr>
              <a:tr h="164297">
                <a:tc>
                  <a:txBody>
                    <a:bodyPr/>
                    <a:lstStyle/>
                    <a:p>
                      <a:pPr>
                        <a:lnSpc>
                          <a:spcPct val="107000"/>
                        </a:lnSpc>
                        <a:spcAft>
                          <a:spcPts val="800"/>
                        </a:spcAft>
                      </a:pPr>
                      <a:r>
                        <a:rPr lang="en-US" sz="1100">
                          <a:effectLst/>
                        </a:rPr>
                        <a:t>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Marketing cost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06734511"/>
                  </a:ext>
                </a:extLst>
              </a:tr>
              <a:tr h="164297">
                <a:tc>
                  <a:txBody>
                    <a:bodyPr/>
                    <a:lstStyle/>
                    <a:p>
                      <a:pPr>
                        <a:lnSpc>
                          <a:spcPct val="107000"/>
                        </a:lnSpc>
                        <a:spcAft>
                          <a:spcPts val="800"/>
                        </a:spcAft>
                      </a:pPr>
                      <a:r>
                        <a:rPr lang="en-US" sz="1100" dirty="0">
                          <a:effectLst/>
                        </a:rPr>
                        <a:t>4.</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miscellaneous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100">
                          <a:effectLst/>
                        </a:rPr>
                        <a:t>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48117613"/>
                  </a:ext>
                </a:extLst>
              </a:tr>
              <a:tr h="164297">
                <a:tc>
                  <a:txBody>
                    <a:bodyPr/>
                    <a:lstStyle/>
                    <a:p>
                      <a:pPr>
                        <a:lnSpc>
                          <a:spcPct val="107000"/>
                        </a:lnSpc>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5. </a:t>
                      </a:r>
                    </a:p>
                  </a:txBody>
                  <a:tcPr marL="68580" marR="68580" marT="0" marB="0"/>
                </a:tc>
                <a:tc>
                  <a:txBody>
                    <a:bodyPr/>
                    <a:lstStyle/>
                    <a:p>
                      <a:pPr>
                        <a:lnSpc>
                          <a:spcPct val="107000"/>
                        </a:lnSpc>
                        <a:spcAft>
                          <a:spcPts val="800"/>
                        </a:spcAft>
                      </a:pPr>
                      <a:r>
                        <a:rPr lang="en-IN" sz="1300" dirty="0">
                          <a:effectLst/>
                          <a:latin typeface="Calibri" panose="020F0502020204030204" pitchFamily="34" charset="0"/>
                          <a:ea typeface="Calibri" panose="020F0502020204030204" pitchFamily="34" charset="0"/>
                          <a:cs typeface="Times New Roman" panose="02020603050405020304" pitchFamily="18" charset="0"/>
                        </a:rPr>
                        <a:t>System costing</a:t>
                      </a:r>
                    </a:p>
                  </a:txBody>
                  <a:tcPr marL="68580" marR="68580" marT="0" marB="0"/>
                </a:tc>
                <a:tc>
                  <a:txBody>
                    <a:bodyPr/>
                    <a:lstStyle/>
                    <a:p>
                      <a:pPr>
                        <a:lnSpc>
                          <a:spcPct val="107000"/>
                        </a:lnSpc>
                        <a:spcAft>
                          <a:spcPts val="800"/>
                        </a:spcAft>
                      </a:pP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100" dirty="0">
                          <a:effectLst/>
                          <a:latin typeface="Calibri" panose="020F0502020204030204" pitchFamily="34" charset="0"/>
                          <a:ea typeface="Calibri" panose="020F0502020204030204" pitchFamily="34" charset="0"/>
                          <a:cs typeface="Times New Roman" panose="02020603050405020304" pitchFamily="18" charset="0"/>
                        </a:rPr>
                        <a:t> -(separate section)</a:t>
                      </a:r>
                    </a:p>
                  </a:txBody>
                  <a:tcPr marL="68580" marR="68580" marT="0" marB="0"/>
                </a:tc>
                <a:extLst>
                  <a:ext uri="{0D108BD9-81ED-4DB2-BD59-A6C34878D82A}">
                    <a16:rowId xmlns:a16="http://schemas.microsoft.com/office/drawing/2014/main" val="1652696237"/>
                  </a:ext>
                </a:extLst>
              </a:tr>
              <a:tr h="173972">
                <a:tc>
                  <a:txBody>
                    <a:bodyPr/>
                    <a:lstStyle/>
                    <a:p>
                      <a:pPr>
                        <a:lnSpc>
                          <a:spcPct val="107000"/>
                        </a:lnSpc>
                        <a:spcAft>
                          <a:spcPts val="800"/>
                        </a:spcAft>
                      </a:pPr>
                      <a:r>
                        <a:rPr lang="en-US" sz="1100">
                          <a:effectLst/>
                        </a:rPr>
                        <a:t>Total</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tabLst>
                          <a:tab pos="228600" algn="dec"/>
                        </a:tabLst>
                      </a:pPr>
                      <a:r>
                        <a:rPr lang="en-US" sz="1100">
                          <a:effectLst/>
                        </a:rPr>
                        <a:t> </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1000"/>
                        </a:spcAft>
                        <a:tabLst>
                          <a:tab pos="228600" algn="dec"/>
                        </a:tabLst>
                      </a:pPr>
                      <a:r>
                        <a:rPr lang="en-US" sz="1100">
                          <a:effectLst/>
                        </a:rPr>
                        <a:t> </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15000"/>
                        </a:lnSpc>
                        <a:spcAft>
                          <a:spcPts val="1000"/>
                        </a:spcAft>
                        <a:tabLst>
                          <a:tab pos="228600" algn="dec"/>
                        </a:tabLst>
                      </a:pPr>
                      <a:r>
                        <a:rPr lang="en-US" sz="1100" dirty="0">
                          <a:effectLst/>
                        </a:rPr>
                        <a:t>Rs. 45 lakhs</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578525706"/>
                  </a:ext>
                </a:extLst>
              </a:tr>
            </a:tbl>
          </a:graphicData>
        </a:graphic>
      </p:graphicFrame>
    </p:spTree>
    <p:extLst>
      <p:ext uri="{BB962C8B-B14F-4D97-AF65-F5344CB8AC3E}">
        <p14:creationId xmlns:p14="http://schemas.microsoft.com/office/powerpoint/2010/main" val="3693839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B59EF-F692-2D7F-9F88-C229891EA82E}"/>
              </a:ext>
            </a:extLst>
          </p:cNvPr>
          <p:cNvSpPr>
            <a:spLocks noGrp="1"/>
          </p:cNvSpPr>
          <p:nvPr>
            <p:ph type="title"/>
          </p:nvPr>
        </p:nvSpPr>
        <p:spPr>
          <a:xfrm>
            <a:off x="709590" y="1351542"/>
            <a:ext cx="7688400" cy="490415"/>
          </a:xfrm>
        </p:spPr>
        <p:txBody>
          <a:bodyPr>
            <a:normAutofit fontScale="90000"/>
          </a:bodyPr>
          <a:lstStyle/>
          <a:p>
            <a:r>
              <a:rPr lang="en-IN" dirty="0"/>
              <a:t>Divisions of key elements -</a:t>
            </a:r>
          </a:p>
        </p:txBody>
      </p:sp>
      <p:sp>
        <p:nvSpPr>
          <p:cNvPr id="6" name="Text Placeholder 5">
            <a:extLst>
              <a:ext uri="{FF2B5EF4-FFF2-40B4-BE49-F238E27FC236}">
                <a16:creationId xmlns:a16="http://schemas.microsoft.com/office/drawing/2014/main" id="{ADC21A32-8F0C-23E1-438F-475A9B4715B2}"/>
              </a:ext>
            </a:extLst>
          </p:cNvPr>
          <p:cNvSpPr>
            <a:spLocks noGrp="1"/>
          </p:cNvSpPr>
          <p:nvPr>
            <p:ph type="body" idx="1"/>
          </p:nvPr>
        </p:nvSpPr>
        <p:spPr/>
        <p:txBody>
          <a:bodyPr/>
          <a:lstStyle/>
          <a:p>
            <a:pPr marL="146050" indent="0">
              <a:buNone/>
            </a:pPr>
            <a:r>
              <a:rPr lang="en-IN" b="1" dirty="0"/>
              <a:t>EMPLOYEES COSTING –</a:t>
            </a:r>
          </a:p>
          <a:p>
            <a:r>
              <a:rPr lang="en-IN" sz="1050" b="1" dirty="0"/>
              <a:t>3 employees – 3* (6000) * 12 = Rs. 2,16,000</a:t>
            </a:r>
          </a:p>
          <a:p>
            <a:r>
              <a:rPr lang="en-IN" sz="1050" b="1" dirty="0"/>
              <a:t>2 technicians – 2*(30,000)*12 = Rs. 7,20,000</a:t>
            </a:r>
          </a:p>
          <a:p>
            <a:r>
              <a:rPr lang="en-IN" sz="1050" b="1" dirty="0"/>
              <a:t>4 engineers – 4*(30,000)*12 = Rs. 14,40,000</a:t>
            </a:r>
          </a:p>
          <a:p>
            <a:r>
              <a:rPr lang="en-IN" sz="1050" b="1" dirty="0"/>
              <a:t>3 labour employees – 3*(22,000)*12 = Rs. 7,92,000</a:t>
            </a:r>
          </a:p>
          <a:p>
            <a:pPr marL="146050" indent="0">
              <a:buNone/>
            </a:pPr>
            <a:r>
              <a:rPr lang="en-IN" sz="1050" b="1" dirty="0"/>
              <a:t>                                       total = Rs. 31,68,000</a:t>
            </a:r>
          </a:p>
          <a:p>
            <a:pPr marL="146050" indent="0">
              <a:buNone/>
            </a:pPr>
            <a:r>
              <a:rPr lang="en-IN" sz="1050" b="1" dirty="0"/>
              <a:t>                                              approx. Rs. 32 lakhs</a:t>
            </a:r>
          </a:p>
        </p:txBody>
      </p:sp>
      <p:sp>
        <p:nvSpPr>
          <p:cNvPr id="7" name="Text Placeholder 6">
            <a:extLst>
              <a:ext uri="{FF2B5EF4-FFF2-40B4-BE49-F238E27FC236}">
                <a16:creationId xmlns:a16="http://schemas.microsoft.com/office/drawing/2014/main" id="{64B78E59-F603-DAEB-FF2A-B000A0EF65A5}"/>
              </a:ext>
            </a:extLst>
          </p:cNvPr>
          <p:cNvSpPr>
            <a:spLocks noGrp="1"/>
          </p:cNvSpPr>
          <p:nvPr>
            <p:ph type="body" idx="2"/>
          </p:nvPr>
        </p:nvSpPr>
        <p:spPr/>
        <p:txBody>
          <a:bodyPr/>
          <a:lstStyle/>
          <a:p>
            <a:pPr marL="146050" indent="0">
              <a:buNone/>
            </a:pPr>
            <a:r>
              <a:rPr lang="en-IN" b="1" dirty="0"/>
              <a:t>Marketing expenses</a:t>
            </a:r>
          </a:p>
          <a:p>
            <a:r>
              <a:rPr lang="en-IN" sz="1050" b="1" dirty="0"/>
              <a:t>Awareness campaigns</a:t>
            </a:r>
          </a:p>
          <a:p>
            <a:r>
              <a:rPr lang="en-IN" sz="1050" b="1" dirty="0"/>
              <a:t>Newspaper </a:t>
            </a:r>
          </a:p>
          <a:p>
            <a:r>
              <a:rPr lang="en-IN" sz="1050" b="1" dirty="0"/>
              <a:t>Local media </a:t>
            </a:r>
          </a:p>
          <a:p>
            <a:r>
              <a:rPr lang="en-IN" sz="1050" b="1" dirty="0"/>
              <a:t>Word of mouth </a:t>
            </a:r>
          </a:p>
          <a:p>
            <a:pPr marL="146050" indent="0">
              <a:buNone/>
            </a:pPr>
            <a:r>
              <a:rPr lang="en-IN" sz="1050" b="1" dirty="0"/>
              <a:t>                    total = Rs. 3 lakhs</a:t>
            </a:r>
            <a:r>
              <a:rPr lang="en-IN" b="1" dirty="0"/>
              <a:t> </a:t>
            </a:r>
          </a:p>
        </p:txBody>
      </p:sp>
    </p:spTree>
    <p:extLst>
      <p:ext uri="{BB962C8B-B14F-4D97-AF65-F5344CB8AC3E}">
        <p14:creationId xmlns:p14="http://schemas.microsoft.com/office/powerpoint/2010/main" val="1825398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25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250"/>
                                        <p:tgtEl>
                                          <p:spTgt spid="6">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250"/>
                                        <p:tgtEl>
                                          <p:spTgt spid="6">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fade">
                                      <p:cBhvr>
                                        <p:cTn id="16" dur="250"/>
                                        <p:tgtEl>
                                          <p:spTgt spid="6">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Effect transition="in" filter="fade">
                                      <p:cBhvr>
                                        <p:cTn id="19" dur="250"/>
                                        <p:tgtEl>
                                          <p:spTgt spid="6">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fade">
                                      <p:cBhvr>
                                        <p:cTn id="22" dur="250"/>
                                        <p:tgtEl>
                                          <p:spTgt spid="6">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animEffect transition="in" filter="fade">
                                      <p:cBhvr>
                                        <p:cTn id="25" dur="250"/>
                                        <p:tgtEl>
                                          <p:spTgt spid="6">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
                                            <p:txEl>
                                              <p:pRg st="0" end="0"/>
                                            </p:txEl>
                                          </p:spTgt>
                                        </p:tgtEl>
                                        <p:attrNameLst>
                                          <p:attrName>style.visibility</p:attrName>
                                        </p:attrNameLst>
                                      </p:cBhvr>
                                      <p:to>
                                        <p:strVal val="visible"/>
                                      </p:to>
                                    </p:set>
                                    <p:animEffect transition="in" filter="fade">
                                      <p:cBhvr>
                                        <p:cTn id="30" dur="250"/>
                                        <p:tgtEl>
                                          <p:spTgt spid="7">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7">
                                            <p:txEl>
                                              <p:pRg st="1" end="1"/>
                                            </p:txEl>
                                          </p:spTgt>
                                        </p:tgtEl>
                                        <p:attrNameLst>
                                          <p:attrName>style.visibility</p:attrName>
                                        </p:attrNameLst>
                                      </p:cBhvr>
                                      <p:to>
                                        <p:strVal val="visible"/>
                                      </p:to>
                                    </p:set>
                                    <p:animEffect transition="in" filter="fade">
                                      <p:cBhvr>
                                        <p:cTn id="33" dur="250"/>
                                        <p:tgtEl>
                                          <p:spTgt spid="7">
                                            <p:txEl>
                                              <p:pRg st="1" end="1"/>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7">
                                            <p:txEl>
                                              <p:pRg st="2" end="2"/>
                                            </p:txEl>
                                          </p:spTgt>
                                        </p:tgtEl>
                                        <p:attrNameLst>
                                          <p:attrName>style.visibility</p:attrName>
                                        </p:attrNameLst>
                                      </p:cBhvr>
                                      <p:to>
                                        <p:strVal val="visible"/>
                                      </p:to>
                                    </p:set>
                                    <p:animEffect transition="in" filter="fade">
                                      <p:cBhvr>
                                        <p:cTn id="36" dur="250"/>
                                        <p:tgtEl>
                                          <p:spTgt spid="7">
                                            <p:txEl>
                                              <p:pRg st="2" end="2"/>
                                            </p:tx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txEl>
                                              <p:pRg st="3" end="3"/>
                                            </p:txEl>
                                          </p:spTgt>
                                        </p:tgtEl>
                                        <p:attrNameLst>
                                          <p:attrName>style.visibility</p:attrName>
                                        </p:attrNameLst>
                                      </p:cBhvr>
                                      <p:to>
                                        <p:strVal val="visible"/>
                                      </p:to>
                                    </p:set>
                                    <p:animEffect transition="in" filter="fade">
                                      <p:cBhvr>
                                        <p:cTn id="39" dur="250"/>
                                        <p:tgtEl>
                                          <p:spTgt spid="7">
                                            <p:txEl>
                                              <p:pRg st="3" end="3"/>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7">
                                            <p:txEl>
                                              <p:pRg st="4" end="4"/>
                                            </p:txEl>
                                          </p:spTgt>
                                        </p:tgtEl>
                                        <p:attrNameLst>
                                          <p:attrName>style.visibility</p:attrName>
                                        </p:attrNameLst>
                                      </p:cBhvr>
                                      <p:to>
                                        <p:strVal val="visible"/>
                                      </p:to>
                                    </p:set>
                                    <p:animEffect transition="in" filter="fade">
                                      <p:cBhvr>
                                        <p:cTn id="42" dur="250"/>
                                        <p:tgtEl>
                                          <p:spTgt spid="7">
                                            <p:txEl>
                                              <p:pRg st="4" end="4"/>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7">
                                            <p:txEl>
                                              <p:pRg st="5" end="5"/>
                                            </p:txEl>
                                          </p:spTgt>
                                        </p:tgtEl>
                                        <p:attrNameLst>
                                          <p:attrName>style.visibility</p:attrName>
                                        </p:attrNameLst>
                                      </p:cBhvr>
                                      <p:to>
                                        <p:strVal val="visible"/>
                                      </p:to>
                                    </p:set>
                                    <p:animEffect transition="in" filter="fade">
                                      <p:cBhvr>
                                        <p:cTn id="45" dur="25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7"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4A27D-4294-ABC5-4162-0D2738A7D0C3}"/>
              </a:ext>
            </a:extLst>
          </p:cNvPr>
          <p:cNvSpPr>
            <a:spLocks noGrp="1"/>
          </p:cNvSpPr>
          <p:nvPr>
            <p:ph type="title"/>
          </p:nvPr>
        </p:nvSpPr>
        <p:spPr/>
        <p:txBody>
          <a:bodyPr>
            <a:normAutofit fontScale="90000"/>
          </a:bodyPr>
          <a:lstStyle/>
          <a:p>
            <a:r>
              <a:rPr lang="en-IN" dirty="0"/>
              <a:t>Profit projections  </a:t>
            </a:r>
            <a:r>
              <a:rPr lang="en-IN" sz="800" dirty="0"/>
              <a:t>( irrigational land of Punjab – 9941049 acres) </a:t>
            </a:r>
            <a:r>
              <a:rPr lang="en-IN" dirty="0"/>
              <a:t> </a:t>
            </a:r>
          </a:p>
        </p:txBody>
      </p:sp>
      <p:sp>
        <p:nvSpPr>
          <p:cNvPr id="5" name="Text Placeholder 4">
            <a:extLst>
              <a:ext uri="{FF2B5EF4-FFF2-40B4-BE49-F238E27FC236}">
                <a16:creationId xmlns:a16="http://schemas.microsoft.com/office/drawing/2014/main" id="{AC08B52D-67BC-9079-178D-3F4F49E6FFB8}"/>
              </a:ext>
            </a:extLst>
          </p:cNvPr>
          <p:cNvSpPr>
            <a:spLocks noGrp="1"/>
          </p:cNvSpPr>
          <p:nvPr>
            <p:ph type="body" idx="1"/>
          </p:nvPr>
        </p:nvSpPr>
        <p:spPr/>
        <p:txBody>
          <a:bodyPr/>
          <a:lstStyle/>
          <a:p>
            <a:endParaRPr lang="en-IN" dirty="0"/>
          </a:p>
        </p:txBody>
      </p:sp>
      <p:graphicFrame>
        <p:nvGraphicFramePr>
          <p:cNvPr id="6" name="Table 5">
            <a:extLst>
              <a:ext uri="{FF2B5EF4-FFF2-40B4-BE49-F238E27FC236}">
                <a16:creationId xmlns:a16="http://schemas.microsoft.com/office/drawing/2014/main" id="{B12D12FC-E028-736D-428A-9A07CA263997}"/>
              </a:ext>
            </a:extLst>
          </p:cNvPr>
          <p:cNvGraphicFramePr>
            <a:graphicFrameLocks noGrp="1"/>
          </p:cNvGraphicFramePr>
          <p:nvPr>
            <p:extLst>
              <p:ext uri="{D42A27DB-BD31-4B8C-83A1-F6EECF244321}">
                <p14:modId xmlns:p14="http://schemas.microsoft.com/office/powerpoint/2010/main" val="1667031323"/>
              </p:ext>
            </p:extLst>
          </p:nvPr>
        </p:nvGraphicFramePr>
        <p:xfrm>
          <a:off x="1092017" y="1973524"/>
          <a:ext cx="6650780" cy="2598474"/>
        </p:xfrm>
        <a:graphic>
          <a:graphicData uri="http://schemas.openxmlformats.org/drawingml/2006/table">
            <a:tbl>
              <a:tblPr firstRow="1" firstCol="1" bandRow="1">
                <a:tableStyleId>{5C22544A-7EE6-4342-B048-85BDC9FD1C3A}</a:tableStyleId>
              </a:tblPr>
              <a:tblGrid>
                <a:gridCol w="1718160">
                  <a:extLst>
                    <a:ext uri="{9D8B030D-6E8A-4147-A177-3AD203B41FA5}">
                      <a16:colId xmlns:a16="http://schemas.microsoft.com/office/drawing/2014/main" val="567667000"/>
                    </a:ext>
                  </a:extLst>
                </a:gridCol>
                <a:gridCol w="1757161">
                  <a:extLst>
                    <a:ext uri="{9D8B030D-6E8A-4147-A177-3AD203B41FA5}">
                      <a16:colId xmlns:a16="http://schemas.microsoft.com/office/drawing/2014/main" val="2516821761"/>
                    </a:ext>
                  </a:extLst>
                </a:gridCol>
                <a:gridCol w="1640518">
                  <a:extLst>
                    <a:ext uri="{9D8B030D-6E8A-4147-A177-3AD203B41FA5}">
                      <a16:colId xmlns:a16="http://schemas.microsoft.com/office/drawing/2014/main" val="1348175357"/>
                    </a:ext>
                  </a:extLst>
                </a:gridCol>
                <a:gridCol w="1534941">
                  <a:extLst>
                    <a:ext uri="{9D8B030D-6E8A-4147-A177-3AD203B41FA5}">
                      <a16:colId xmlns:a16="http://schemas.microsoft.com/office/drawing/2014/main" val="2587447305"/>
                    </a:ext>
                  </a:extLst>
                </a:gridCol>
              </a:tblGrid>
              <a:tr h="692571">
                <a:tc>
                  <a:txBody>
                    <a:bodyPr/>
                    <a:lstStyle/>
                    <a:p>
                      <a:pPr algn="ctr">
                        <a:lnSpc>
                          <a:spcPct val="115000"/>
                        </a:lnSpc>
                        <a:spcAft>
                          <a:spcPts val="1000"/>
                        </a:spcAft>
                      </a:pP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lnSpc>
                          <a:spcPct val="115000"/>
                        </a:lnSpc>
                        <a:spcAft>
                          <a:spcPts val="1000"/>
                        </a:spcAft>
                      </a:pPr>
                      <a:r>
                        <a:rPr lang="en-US" sz="1050" dirty="0">
                          <a:effectLst/>
                        </a:rPr>
                        <a:t>I Year</a:t>
                      </a:r>
                      <a:br>
                        <a:rPr lang="en-US" sz="1050" dirty="0">
                          <a:effectLst/>
                        </a:rPr>
                      </a:br>
                      <a:r>
                        <a:rPr lang="en-US" sz="1050" dirty="0">
                          <a:effectLst/>
                        </a:rPr>
                        <a:t> </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r>
                        <a:rPr lang="en-US" sz="1050" dirty="0">
                          <a:effectLst/>
                        </a:rPr>
                        <a:t>II Year </a:t>
                      </a:r>
                      <a:br>
                        <a:rPr lang="en-US" sz="1050" dirty="0">
                          <a:effectLst/>
                        </a:rPr>
                      </a:br>
                      <a:endParaRPr lang="en-IN" sz="1050" dirty="0"/>
                    </a:p>
                  </a:txBody>
                  <a:tcPr marL="45150" marR="45150" marT="0" marB="0" anchor="b"/>
                </a:tc>
                <a:tc>
                  <a:txBody>
                    <a:bodyPr/>
                    <a:lstStyle/>
                    <a:p>
                      <a:pPr algn="ctr">
                        <a:lnSpc>
                          <a:spcPct val="115000"/>
                        </a:lnSpc>
                        <a:spcAft>
                          <a:spcPts val="1000"/>
                        </a:spcAft>
                      </a:pPr>
                      <a:r>
                        <a:rPr lang="en-US" sz="1050">
                          <a:effectLst/>
                        </a:rPr>
                        <a:t>III Year </a:t>
                      </a:r>
                      <a:br>
                        <a:rPr lang="en-US" sz="1050">
                          <a:effectLst/>
                        </a:rPr>
                      </a:b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extLst>
                  <a:ext uri="{0D108BD9-81ED-4DB2-BD59-A6C34878D82A}">
                    <a16:rowId xmlns:a16="http://schemas.microsoft.com/office/drawing/2014/main" val="1624310793"/>
                  </a:ext>
                </a:extLst>
              </a:tr>
              <a:tr h="599122">
                <a:tc>
                  <a:txBody>
                    <a:bodyPr/>
                    <a:lstStyle/>
                    <a:p>
                      <a:pPr algn="ctr">
                        <a:lnSpc>
                          <a:spcPct val="200000"/>
                        </a:lnSpc>
                        <a:spcAft>
                          <a:spcPts val="1000"/>
                        </a:spcAft>
                      </a:pPr>
                      <a:r>
                        <a:rPr lang="en-US" sz="1050">
                          <a:effectLst/>
                        </a:rPr>
                        <a:t>SALE UNITS</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lnSpc>
                          <a:spcPct val="115000"/>
                        </a:lnSpc>
                        <a:spcAft>
                          <a:spcPts val="1000"/>
                        </a:spcAft>
                      </a:pPr>
                      <a:r>
                        <a:rPr lang="en-US" sz="1050">
                          <a:effectLst/>
                        </a:rPr>
                        <a:t>25,000</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lnSpc>
                          <a:spcPct val="115000"/>
                        </a:lnSpc>
                        <a:spcAft>
                          <a:spcPts val="1000"/>
                        </a:spcAft>
                      </a:pPr>
                      <a:r>
                        <a:rPr lang="en-US" sz="1050">
                          <a:effectLst/>
                        </a:rPr>
                        <a:t>30,000</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r>
                        <a:rPr lang="en-US" sz="1050">
                          <a:effectLst/>
                        </a:rPr>
                        <a:t>50,000</a:t>
                      </a:r>
                      <a:endParaRPr lang="en-IN" sz="1050"/>
                    </a:p>
                  </a:txBody>
                  <a:tcPr marL="45150" marR="45150" marT="0" marB="0" anchor="b"/>
                </a:tc>
                <a:extLst>
                  <a:ext uri="{0D108BD9-81ED-4DB2-BD59-A6C34878D82A}">
                    <a16:rowId xmlns:a16="http://schemas.microsoft.com/office/drawing/2014/main" val="3498754482"/>
                  </a:ext>
                </a:extLst>
              </a:tr>
              <a:tr h="800951">
                <a:tc>
                  <a:txBody>
                    <a:bodyPr/>
                    <a:lstStyle/>
                    <a:p>
                      <a:pPr algn="ctr">
                        <a:lnSpc>
                          <a:spcPct val="200000"/>
                        </a:lnSpc>
                        <a:spcAft>
                          <a:spcPts val="1000"/>
                        </a:spcAft>
                      </a:pPr>
                      <a:r>
                        <a:rPr lang="en-US" sz="1050">
                          <a:effectLst/>
                        </a:rPr>
                        <a:t>PROFIT(inRs.)</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lnSpc>
                          <a:spcPct val="115000"/>
                        </a:lnSpc>
                        <a:spcAft>
                          <a:spcPts val="1000"/>
                        </a:spcAft>
                      </a:pPr>
                      <a:r>
                        <a:rPr lang="en-US" sz="1050">
                          <a:effectLst/>
                        </a:rPr>
                        <a:t>4000 p.u.</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lnSpc>
                          <a:spcPct val="115000"/>
                        </a:lnSpc>
                        <a:spcAft>
                          <a:spcPts val="1000"/>
                        </a:spcAft>
                      </a:pPr>
                      <a:r>
                        <a:rPr lang="en-US" sz="1050">
                          <a:effectLst/>
                        </a:rPr>
                        <a:t>3800 p.u.</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r>
                        <a:rPr lang="en-US" sz="1050">
                          <a:effectLst/>
                        </a:rPr>
                        <a:t>3600 p.u.</a:t>
                      </a:r>
                      <a:endParaRPr lang="en-IN" sz="1050"/>
                    </a:p>
                  </a:txBody>
                  <a:tcPr marL="45150" marR="45150" marT="0" marB="0" anchor="b"/>
                </a:tc>
                <a:extLst>
                  <a:ext uri="{0D108BD9-81ED-4DB2-BD59-A6C34878D82A}">
                    <a16:rowId xmlns:a16="http://schemas.microsoft.com/office/drawing/2014/main" val="1911077421"/>
                  </a:ext>
                </a:extLst>
              </a:tr>
              <a:tr h="505830">
                <a:tc>
                  <a:txBody>
                    <a:bodyPr/>
                    <a:lstStyle/>
                    <a:p>
                      <a:pPr algn="ctr">
                        <a:lnSpc>
                          <a:spcPct val="200000"/>
                        </a:lnSpc>
                        <a:spcAft>
                          <a:spcPts val="1000"/>
                        </a:spcAft>
                      </a:pPr>
                      <a:r>
                        <a:rPr lang="en-US" sz="1050">
                          <a:effectLst/>
                        </a:rPr>
                        <a:t>TOTAL PROFIT (crore)</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lnSpc>
                          <a:spcPct val="115000"/>
                        </a:lnSpc>
                        <a:spcAft>
                          <a:spcPts val="1000"/>
                        </a:spcAft>
                      </a:pPr>
                      <a:r>
                        <a:rPr lang="en-US" sz="1050">
                          <a:effectLst/>
                        </a:rPr>
                        <a:t>1</a:t>
                      </a:r>
                      <a:endParaRPr lang="en-IN" sz="105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lnSpc>
                          <a:spcPct val="115000"/>
                        </a:lnSpc>
                        <a:spcAft>
                          <a:spcPts val="1000"/>
                        </a:spcAft>
                      </a:pPr>
                      <a:r>
                        <a:rPr lang="en-US" sz="1050" dirty="0">
                          <a:effectLst/>
                        </a:rPr>
                        <a:t>1.14</a:t>
                      </a:r>
                      <a:endParaRPr lang="en-IN"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45150" marR="45150" marT="0" marB="0" anchor="b"/>
                </a:tc>
                <a:tc>
                  <a:txBody>
                    <a:bodyPr/>
                    <a:lstStyle/>
                    <a:p>
                      <a:pPr algn="ctr"/>
                      <a:r>
                        <a:rPr lang="en-US" sz="1050" dirty="0">
                          <a:effectLst/>
                        </a:rPr>
                        <a:t>1.80</a:t>
                      </a:r>
                      <a:endParaRPr lang="en-IN" sz="1050" dirty="0"/>
                    </a:p>
                  </a:txBody>
                  <a:tcPr marL="45150" marR="45150" marT="0" marB="0" anchor="b"/>
                </a:tc>
                <a:extLst>
                  <a:ext uri="{0D108BD9-81ED-4DB2-BD59-A6C34878D82A}">
                    <a16:rowId xmlns:a16="http://schemas.microsoft.com/office/drawing/2014/main" val="3521952736"/>
                  </a:ext>
                </a:extLst>
              </a:tr>
            </a:tbl>
          </a:graphicData>
        </a:graphic>
      </p:graphicFrame>
    </p:spTree>
    <p:extLst>
      <p:ext uri="{BB962C8B-B14F-4D97-AF65-F5344CB8AC3E}">
        <p14:creationId xmlns:p14="http://schemas.microsoft.com/office/powerpoint/2010/main" val="15833479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A0A61-9A70-B49B-DEEA-E89C675D1ED9}"/>
              </a:ext>
            </a:extLst>
          </p:cNvPr>
          <p:cNvSpPr>
            <a:spLocks noGrp="1"/>
          </p:cNvSpPr>
          <p:nvPr>
            <p:ph type="title"/>
          </p:nvPr>
        </p:nvSpPr>
        <p:spPr/>
        <p:txBody>
          <a:bodyPr>
            <a:normAutofit fontScale="90000"/>
          </a:bodyPr>
          <a:lstStyle/>
          <a:p>
            <a:r>
              <a:rPr lang="en-IN" dirty="0"/>
              <a:t>App projections –</a:t>
            </a:r>
            <a:br>
              <a:rPr lang="en-IN" dirty="0"/>
            </a:br>
            <a:endParaRPr lang="en-IN" dirty="0"/>
          </a:p>
        </p:txBody>
      </p:sp>
      <p:sp>
        <p:nvSpPr>
          <p:cNvPr id="3" name="Text Placeholder 2">
            <a:extLst>
              <a:ext uri="{FF2B5EF4-FFF2-40B4-BE49-F238E27FC236}">
                <a16:creationId xmlns:a16="http://schemas.microsoft.com/office/drawing/2014/main" id="{77900F26-CEF7-8D3C-DEC5-AC98BB1CFC73}"/>
              </a:ext>
            </a:extLst>
          </p:cNvPr>
          <p:cNvSpPr>
            <a:spLocks noGrp="1"/>
          </p:cNvSpPr>
          <p:nvPr>
            <p:ph type="body" idx="1"/>
          </p:nvPr>
        </p:nvSpPr>
        <p:spPr/>
        <p:txBody>
          <a:bodyPr/>
          <a:lstStyle/>
          <a:p>
            <a:r>
              <a:rPr lang="en-IN" dirty="0"/>
              <a:t>App development and maintenance price – Rs. 40 lakhs</a:t>
            </a:r>
          </a:p>
          <a:p>
            <a:r>
              <a:rPr lang="en-IN" dirty="0"/>
              <a:t>Transportation expenses for year – Rs 5 lakhs</a:t>
            </a:r>
          </a:p>
          <a:p>
            <a:endParaRPr lang="en-IN" dirty="0"/>
          </a:p>
          <a:p>
            <a:pPr marL="146050" indent="0">
              <a:buNone/>
            </a:pPr>
            <a:r>
              <a:rPr lang="en-IN" dirty="0"/>
              <a:t>  TOTAL APP INVESTMENT – Rs. 45 lakhs</a:t>
            </a:r>
          </a:p>
          <a:p>
            <a:pPr marL="146050" indent="0">
              <a:buNone/>
            </a:pPr>
            <a:endParaRPr lang="en-IN" dirty="0"/>
          </a:p>
          <a:p>
            <a:pPr marL="146050" indent="0">
              <a:buNone/>
            </a:pPr>
            <a:r>
              <a:rPr lang="en-IN" dirty="0"/>
              <a:t>App subscription price – Rs. 979 </a:t>
            </a:r>
          </a:p>
          <a:p>
            <a:pPr marL="146050" indent="0">
              <a:buNone/>
            </a:pPr>
            <a:r>
              <a:rPr lang="en-IN" dirty="0"/>
              <a:t> estimated app subscriptions – ( 1</a:t>
            </a:r>
            <a:r>
              <a:rPr lang="en-IN" baseline="30000" dirty="0"/>
              <a:t>st</a:t>
            </a:r>
            <a:r>
              <a:rPr lang="en-IN" dirty="0"/>
              <a:t> year ) = 1500 ; revenue = Rs. 14,68,500</a:t>
            </a:r>
          </a:p>
          <a:p>
            <a:pPr marL="146050" indent="0">
              <a:buNone/>
            </a:pPr>
            <a:r>
              <a:rPr lang="en-IN" dirty="0"/>
              <a:t>                                                      (2</a:t>
            </a:r>
            <a:r>
              <a:rPr lang="en-IN" baseline="30000" dirty="0"/>
              <a:t>nd</a:t>
            </a:r>
            <a:r>
              <a:rPr lang="en-IN" dirty="0"/>
              <a:t> year) = 20,000 + 2000 ; revenue = Rs. 2,15,38,000</a:t>
            </a:r>
          </a:p>
          <a:p>
            <a:pPr marL="146050" indent="0">
              <a:buNone/>
            </a:pPr>
            <a:endParaRPr lang="en-IN" dirty="0"/>
          </a:p>
          <a:p>
            <a:endParaRPr lang="en-IN" dirty="0"/>
          </a:p>
        </p:txBody>
      </p:sp>
    </p:spTree>
    <p:extLst>
      <p:ext uri="{BB962C8B-B14F-4D97-AF65-F5344CB8AC3E}">
        <p14:creationId xmlns:p14="http://schemas.microsoft.com/office/powerpoint/2010/main" val="1004679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BAD24-1CA7-7995-6BF0-2AE5C2099A24}"/>
              </a:ext>
            </a:extLst>
          </p:cNvPr>
          <p:cNvSpPr>
            <a:spLocks noGrp="1"/>
          </p:cNvSpPr>
          <p:nvPr>
            <p:ph type="title"/>
          </p:nvPr>
        </p:nvSpPr>
        <p:spPr/>
        <p:txBody>
          <a:bodyPr>
            <a:normAutofit fontScale="90000"/>
          </a:bodyPr>
          <a:lstStyle/>
          <a:p>
            <a:r>
              <a:rPr lang="en-IN" dirty="0"/>
              <a:t>Overall </a:t>
            </a:r>
          </a:p>
        </p:txBody>
      </p:sp>
      <p:sp>
        <p:nvSpPr>
          <p:cNvPr id="3" name="Text Placeholder 2">
            <a:extLst>
              <a:ext uri="{FF2B5EF4-FFF2-40B4-BE49-F238E27FC236}">
                <a16:creationId xmlns:a16="http://schemas.microsoft.com/office/drawing/2014/main" id="{AFE33B86-B5A9-3F7B-E285-67137DC6044A}"/>
              </a:ext>
            </a:extLst>
          </p:cNvPr>
          <p:cNvSpPr>
            <a:spLocks noGrp="1"/>
          </p:cNvSpPr>
          <p:nvPr>
            <p:ph type="body" idx="1"/>
          </p:nvPr>
        </p:nvSpPr>
        <p:spPr>
          <a:xfrm>
            <a:off x="736782" y="2052466"/>
            <a:ext cx="7681367" cy="2287509"/>
          </a:xfrm>
        </p:spPr>
        <p:txBody>
          <a:bodyPr/>
          <a:lstStyle/>
          <a:p>
            <a:r>
              <a:rPr lang="en-IN" dirty="0"/>
              <a:t>Total investment initially = Rs . 90,00,000 + Rs. 10,00,000 (for initial 100 irrigation systems)</a:t>
            </a:r>
          </a:p>
          <a:p>
            <a:pPr marL="146050" indent="0">
              <a:buNone/>
            </a:pPr>
            <a:r>
              <a:rPr lang="en-IN" dirty="0"/>
              <a:t>                                                   = Rs. 1 </a:t>
            </a:r>
            <a:r>
              <a:rPr lang="en-IN" dirty="0" err="1"/>
              <a:t>cr</a:t>
            </a:r>
            <a:r>
              <a:rPr lang="en-IN" dirty="0"/>
              <a:t> </a:t>
            </a:r>
          </a:p>
          <a:p>
            <a:pPr marL="146050" indent="0">
              <a:buNone/>
            </a:pPr>
            <a:endParaRPr lang="en-IN" dirty="0"/>
          </a:p>
          <a:p>
            <a:r>
              <a:rPr lang="en-IN" dirty="0"/>
              <a:t>PROMOTER’S CONTRIBUTION = 10 % </a:t>
            </a:r>
          </a:p>
          <a:p>
            <a:pPr marL="146050" indent="0">
              <a:buNone/>
            </a:pPr>
            <a:r>
              <a:rPr lang="en-IN"/>
              <a:t>                                 </a:t>
            </a:r>
            <a:endParaRPr lang="en-IN" dirty="0"/>
          </a:p>
        </p:txBody>
      </p:sp>
    </p:spTree>
    <p:extLst>
      <p:ext uri="{BB962C8B-B14F-4D97-AF65-F5344CB8AC3E}">
        <p14:creationId xmlns:p14="http://schemas.microsoft.com/office/powerpoint/2010/main" val="489822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About MoistaSoil</a:t>
            </a:r>
            <a:endParaRPr/>
          </a:p>
        </p:txBody>
      </p:sp>
      <p:sp>
        <p:nvSpPr>
          <p:cNvPr id="95" name="Google Shape;95;p14"/>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SzPts val="1800"/>
              <a:buNone/>
            </a:pPr>
            <a:endParaRPr sz="1600" dirty="0">
              <a:latin typeface="Times New Roman" panose="02020603050405020304" pitchFamily="18" charset="0"/>
              <a:cs typeface="Times New Roman" panose="02020603050405020304" pitchFamily="18" charset="0"/>
            </a:endParaRPr>
          </a:p>
          <a:p>
            <a:pPr marL="0" lvl="0" indent="0" algn="just" rtl="0">
              <a:lnSpc>
                <a:spcPct val="115000"/>
              </a:lnSpc>
              <a:spcBef>
                <a:spcPts val="0"/>
              </a:spcBef>
              <a:spcAft>
                <a:spcPts val="0"/>
              </a:spcAft>
              <a:buSzPts val="1800"/>
              <a:buNone/>
            </a:pPr>
            <a:r>
              <a:rPr lang="en" sz="1600" dirty="0">
                <a:latin typeface="Times New Roman" panose="02020603050405020304" pitchFamily="18" charset="0"/>
                <a:cs typeface="Times New Roman" panose="02020603050405020304" pitchFamily="18" charset="0"/>
              </a:rPr>
              <a:t>Company based in India, with an aim of bringing Sustainability in Agriculture and opening new ways for farmers. We are a Company with an aim and Big ambitions.</a:t>
            </a:r>
            <a:endParaRPr sz="1600" dirty="0">
              <a:latin typeface="Times New Roman" panose="02020603050405020304" pitchFamily="18" charset="0"/>
              <a:cs typeface="Times New Roman" panose="02020603050405020304" pitchFamily="18" charset="0"/>
            </a:endParaRPr>
          </a:p>
          <a:p>
            <a:pPr marL="0" lvl="0" indent="0" algn="just" rtl="0">
              <a:lnSpc>
                <a:spcPct val="115000"/>
              </a:lnSpc>
              <a:spcBef>
                <a:spcPts val="1600"/>
              </a:spcBef>
              <a:spcAft>
                <a:spcPts val="1600"/>
              </a:spcAft>
              <a:buSzPts val="1800"/>
              <a:buNone/>
            </a:pPr>
            <a:r>
              <a:rPr lang="en" sz="1600" dirty="0">
                <a:latin typeface="Times New Roman" panose="02020603050405020304" pitchFamily="18" charset="0"/>
                <a:cs typeface="Times New Roman" panose="02020603050405020304" pitchFamily="18" charset="0"/>
              </a:rPr>
              <a:t>MoistaSoil has a vision of providing help and services to the farmers who have to work continuously in farms even in the harsh weather. Our idea provides a simple solution to them at a marginal cost. Also our focus is on engaging with contract companies so that farmers can focus on more efficient ways of farming thus saving time as well as energy. </a:t>
            </a:r>
            <a:endParaRPr sz="1600" dirty="0">
              <a:latin typeface="Times New Roman" panose="02020603050405020304" pitchFamily="18" charset="0"/>
              <a:cs typeface="Times New Roman" panose="02020603050405020304" pitchFamily="18" charset="0"/>
            </a:endParaRPr>
          </a:p>
        </p:txBody>
      </p:sp>
      <p:pic>
        <p:nvPicPr>
          <p:cNvPr id="96" name="Google Shape;96;p14"/>
          <p:cNvPicPr preferRelativeResize="0"/>
          <p:nvPr/>
        </p:nvPicPr>
        <p:blipFill rotWithShape="1">
          <a:blip r:embed="rId3">
            <a:alphaModFix/>
          </a:blip>
          <a:srcRect/>
          <a:stretch/>
        </p:blipFill>
        <p:spPr>
          <a:xfrm>
            <a:off x="6641525" y="537875"/>
            <a:ext cx="1970151" cy="18221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1000"/>
                                        <p:tgtEl>
                                          <p:spTgt spid="9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B3BF52-F8B5-4200-2CFB-D5532EDD6BB3}"/>
              </a:ext>
            </a:extLst>
          </p:cNvPr>
          <p:cNvSpPr>
            <a:spLocks noGrp="1"/>
          </p:cNvSpPr>
          <p:nvPr>
            <p:ph type="title"/>
          </p:nvPr>
        </p:nvSpPr>
        <p:spPr/>
        <p:txBody>
          <a:bodyPr/>
          <a:lstStyle/>
          <a:p>
            <a:pPr algn="ctr"/>
            <a:r>
              <a:rPr lang="en-IN" dirty="0"/>
              <a:t>THANKYOU</a:t>
            </a:r>
          </a:p>
        </p:txBody>
      </p:sp>
    </p:spTree>
    <p:extLst>
      <p:ext uri="{BB962C8B-B14F-4D97-AF65-F5344CB8AC3E}">
        <p14:creationId xmlns:p14="http://schemas.microsoft.com/office/powerpoint/2010/main" val="486729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5"/>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p>
            <a:pPr marL="457200" lvl="0" indent="-311150" algn="just" rtl="0">
              <a:lnSpc>
                <a:spcPct val="150000"/>
              </a:lnSpc>
              <a:spcBef>
                <a:spcPts val="1500"/>
              </a:spcBef>
              <a:spcAft>
                <a:spcPts val="0"/>
              </a:spcAft>
              <a:buClr>
                <a:srgbClr val="1E1E1E"/>
              </a:buClr>
              <a:buSzPts val="1300"/>
              <a:buFont typeface="Roboto"/>
              <a:buChar char="●"/>
            </a:pPr>
            <a:r>
              <a:rPr lang="en" dirty="0">
                <a:solidFill>
                  <a:srgbClr val="1E1E1E"/>
                </a:solidFill>
                <a:highlight>
                  <a:srgbClr val="FFFFFF"/>
                </a:highlight>
                <a:latin typeface="Times New Roman" panose="02020603050405020304" pitchFamily="18" charset="0"/>
                <a:ea typeface="Roboto"/>
                <a:cs typeface="Times New Roman" panose="02020603050405020304" pitchFamily="18" charset="0"/>
                <a:sym typeface="Roboto"/>
              </a:rPr>
              <a:t>Many farmers consider agricultural burning the most effective and cost-efficient way to clear land, fertilize soil and prepare it for new plantation. However, these blazes and the wildfires that spread from them are the world’s largest source of black carbon, a threat both to human and environmental health. MoistaSol will be now eradicating this by taking the crop residue from the farmers and converting it into manure.</a:t>
            </a:r>
            <a:endParaRPr dirty="0">
              <a:solidFill>
                <a:srgbClr val="1E1E1E"/>
              </a:solidFill>
              <a:highlight>
                <a:srgbClr val="FFFFFF"/>
              </a:highlight>
              <a:latin typeface="Times New Roman" panose="02020603050405020304" pitchFamily="18" charset="0"/>
              <a:ea typeface="Roboto"/>
              <a:cs typeface="Times New Roman" panose="02020603050405020304" pitchFamily="18" charset="0"/>
              <a:sym typeface="Roboto"/>
            </a:endParaRPr>
          </a:p>
          <a:p>
            <a:pPr marL="457200" lvl="0" indent="-311150" algn="just" rtl="0">
              <a:lnSpc>
                <a:spcPct val="150000"/>
              </a:lnSpc>
              <a:spcBef>
                <a:spcPts val="0"/>
              </a:spcBef>
              <a:spcAft>
                <a:spcPts val="0"/>
              </a:spcAft>
              <a:buClr>
                <a:srgbClr val="1E1E1E"/>
              </a:buClr>
              <a:buSzPts val="1300"/>
              <a:buFont typeface="Roboto"/>
              <a:buChar char="●"/>
            </a:pPr>
            <a:r>
              <a:rPr lang="en" dirty="0">
                <a:solidFill>
                  <a:srgbClr val="1E1E1E"/>
                </a:solidFill>
                <a:highlight>
                  <a:srgbClr val="FFFFFF"/>
                </a:highlight>
                <a:latin typeface="Times New Roman" panose="02020603050405020304" pitchFamily="18" charset="0"/>
                <a:ea typeface="Roboto"/>
                <a:cs typeface="Times New Roman" panose="02020603050405020304" pitchFamily="18" charset="0"/>
                <a:sym typeface="Roboto"/>
              </a:rPr>
              <a:t>Many farmers are being affected by the heat strokes which have been increasing since day one. The upcoming october heat is expected to cause more damages. MoistaSol will help through the remote sensors which will irrigate the fields on its own, thus preventing our farmers getting affected by heat waves as well as strokes.</a:t>
            </a:r>
            <a:endParaRPr dirty="0">
              <a:solidFill>
                <a:srgbClr val="1E1E1E"/>
              </a:solidFill>
              <a:highlight>
                <a:srgbClr val="FFFFFF"/>
              </a:highlight>
              <a:latin typeface="Times New Roman" panose="02020603050405020304" pitchFamily="18" charset="0"/>
              <a:ea typeface="Roboto"/>
              <a:cs typeface="Times New Roman" panose="02020603050405020304" pitchFamily="18" charset="0"/>
              <a:sym typeface="Roboto"/>
            </a:endParaRPr>
          </a:p>
          <a:p>
            <a:pPr marL="0" lvl="0" indent="0" algn="just" rtl="0">
              <a:lnSpc>
                <a:spcPct val="150000"/>
              </a:lnSpc>
              <a:spcBef>
                <a:spcPts val="3000"/>
              </a:spcBef>
              <a:spcAft>
                <a:spcPts val="0"/>
              </a:spcAft>
              <a:buNone/>
            </a:pPr>
            <a:endParaRPr sz="1100" dirty="0">
              <a:latin typeface="Times New Roman" panose="02020603050405020304" pitchFamily="18" charset="0"/>
              <a:cs typeface="Times New Roman" panose="02020603050405020304" pitchFamily="18" charset="0"/>
            </a:endParaRPr>
          </a:p>
        </p:txBody>
      </p:sp>
      <p:sp>
        <p:nvSpPr>
          <p:cNvPr id="102" name="Google Shape;102;p15"/>
          <p:cNvSpPr txBox="1">
            <a:spLocks noGrp="1"/>
          </p:cNvSpPr>
          <p:nvPr>
            <p:ph type="title"/>
          </p:nvPr>
        </p:nvSpPr>
        <p:spPr>
          <a:xfrm>
            <a:off x="244366" y="1318650"/>
            <a:ext cx="8173784" cy="5352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dirty="0"/>
              <a:t>Problems Solved by MoistaSoil</a:t>
            </a:r>
            <a:endParaRPr dirty="0"/>
          </a:p>
        </p:txBody>
      </p:sp>
      <p:pic>
        <p:nvPicPr>
          <p:cNvPr id="103" name="Google Shape;103;p15"/>
          <p:cNvPicPr preferRelativeResize="0"/>
          <p:nvPr/>
        </p:nvPicPr>
        <p:blipFill>
          <a:blip r:embed="rId3">
            <a:alphaModFix/>
          </a:blip>
          <a:stretch>
            <a:fillRect/>
          </a:stretch>
        </p:blipFill>
        <p:spPr>
          <a:xfrm>
            <a:off x="5282828" y="670450"/>
            <a:ext cx="1776350" cy="1183400"/>
          </a:xfrm>
          <a:prstGeom prst="rect">
            <a:avLst/>
          </a:prstGeom>
          <a:noFill/>
          <a:ln>
            <a:noFill/>
          </a:ln>
        </p:spPr>
      </p:pic>
      <p:pic>
        <p:nvPicPr>
          <p:cNvPr id="104" name="Google Shape;104;p15"/>
          <p:cNvPicPr preferRelativeResize="0"/>
          <p:nvPr/>
        </p:nvPicPr>
        <p:blipFill>
          <a:blip r:embed="rId4">
            <a:alphaModFix/>
          </a:blip>
          <a:stretch>
            <a:fillRect/>
          </a:stretch>
        </p:blipFill>
        <p:spPr>
          <a:xfrm>
            <a:off x="7173310" y="670403"/>
            <a:ext cx="1663262" cy="118349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fade">
                                      <p:cBhvr>
                                        <p:cTn id="7" dur="1000"/>
                                        <p:tgtEl>
                                          <p:spTgt spid="104"/>
                                        </p:tgtEl>
                                      </p:cBhvr>
                                    </p:animEffect>
                                  </p:childTnLst>
                                </p:cTn>
                              </p:par>
                              <p:par>
                                <p:cTn id="8" presetID="2" presetClass="entr" presetSubtype="1" fill="hold" nodeType="withEffect">
                                  <p:stCondLst>
                                    <p:cond delay="0"/>
                                  </p:stCondLst>
                                  <p:childTnLst>
                                    <p:set>
                                      <p:cBhvr>
                                        <p:cTn id="9" dur="1" fill="hold">
                                          <p:stCondLst>
                                            <p:cond delay="0"/>
                                          </p:stCondLst>
                                        </p:cTn>
                                        <p:tgtEl>
                                          <p:spTgt spid="103"/>
                                        </p:tgtEl>
                                        <p:attrNameLst>
                                          <p:attrName>style.visibility</p:attrName>
                                        </p:attrNameLst>
                                      </p:cBhvr>
                                      <p:to>
                                        <p:strVal val="visible"/>
                                      </p:to>
                                    </p:set>
                                    <p:anim calcmode="lin" valueType="num">
                                      <p:cBhvr additive="base">
                                        <p:cTn id="10" dur="1000"/>
                                        <p:tgtEl>
                                          <p:spTgt spid="103"/>
                                        </p:tgtEl>
                                        <p:attrNameLst>
                                          <p:attrName>ppt_y</p:attrName>
                                        </p:attrNameLst>
                                      </p:cBhvr>
                                      <p:tavLst>
                                        <p:tav tm="0">
                                          <p:val>
                                            <p:strVal val="#ppt_y-1"/>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nodeType="clickEffect">
                                  <p:stCondLst>
                                    <p:cond delay="0"/>
                                  </p:stCondLst>
                                  <p:childTnLst>
                                    <p:set>
                                      <p:cBhvr>
                                        <p:cTn id="14" dur="1" fill="hold">
                                          <p:stCondLst>
                                            <p:cond delay="0"/>
                                          </p:stCondLst>
                                        </p:cTn>
                                        <p:tgtEl>
                                          <p:spTgt spid="101">
                                            <p:txEl>
                                              <p:pRg st="0" end="0"/>
                                            </p:txEl>
                                          </p:spTgt>
                                        </p:tgtEl>
                                        <p:attrNameLst>
                                          <p:attrName>style.visibility</p:attrName>
                                        </p:attrNameLst>
                                      </p:cBhvr>
                                      <p:to>
                                        <p:strVal val="visible"/>
                                      </p:to>
                                    </p:set>
                                    <p:anim calcmode="lin" valueType="num">
                                      <p:cBhvr additive="base">
                                        <p:cTn id="15" dur="1000"/>
                                        <p:tgtEl>
                                          <p:spTgt spid="101">
                                            <p:txEl>
                                              <p:pRg st="0" end="0"/>
                                            </p:txEl>
                                          </p:spTgt>
                                        </p:tgtEl>
                                        <p:attrNameLst>
                                          <p:attrName>ppt_x</p:attrName>
                                        </p:attrNameLst>
                                      </p:cBhvr>
                                      <p:tavLst>
                                        <p:tav tm="0">
                                          <p:val>
                                            <p:strVal val="#ppt_x-1"/>
                                          </p:val>
                                        </p:tav>
                                        <p:tav tm="100000">
                                          <p:val>
                                            <p:strVal val="#ppt_x"/>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nodeType="clickEffect">
                                  <p:stCondLst>
                                    <p:cond delay="0"/>
                                  </p:stCondLst>
                                  <p:childTnLst>
                                    <p:set>
                                      <p:cBhvr>
                                        <p:cTn id="19" dur="1" fill="hold">
                                          <p:stCondLst>
                                            <p:cond delay="0"/>
                                          </p:stCondLst>
                                        </p:cTn>
                                        <p:tgtEl>
                                          <p:spTgt spid="101">
                                            <p:txEl>
                                              <p:pRg st="1" end="1"/>
                                            </p:txEl>
                                          </p:spTgt>
                                        </p:tgtEl>
                                        <p:attrNameLst>
                                          <p:attrName>style.visibility</p:attrName>
                                        </p:attrNameLst>
                                      </p:cBhvr>
                                      <p:to>
                                        <p:strVal val="visible"/>
                                      </p:to>
                                    </p:set>
                                    <p:anim calcmode="lin" valueType="num">
                                      <p:cBhvr additive="base">
                                        <p:cTn id="20" dur="1000"/>
                                        <p:tgtEl>
                                          <p:spTgt spid="101">
                                            <p:txEl>
                                              <p:pRg st="1" end="1"/>
                                            </p:txEl>
                                          </p:spTgt>
                                        </p:tgtEl>
                                        <p:attrNameLst>
                                          <p:attrName>ppt_x</p:attrName>
                                        </p:attrNameLst>
                                      </p:cBhvr>
                                      <p:tavLst>
                                        <p:tav tm="0">
                                          <p:val>
                                            <p:strVal val="#ppt_x-1"/>
                                          </p:val>
                                        </p:tav>
                                        <p:tav tm="100000">
                                          <p:val>
                                            <p:strVal val="#ppt_x"/>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101">
                                            <p:txEl>
                                              <p:pRg st="2" end="2"/>
                                            </p:txEl>
                                          </p:spTgt>
                                        </p:tgtEl>
                                        <p:attrNameLst>
                                          <p:attrName>style.visibility</p:attrName>
                                        </p:attrNameLst>
                                      </p:cBhvr>
                                      <p:to>
                                        <p:strVal val="visible"/>
                                      </p:to>
                                    </p:set>
                                    <p:anim calcmode="lin" valueType="num">
                                      <p:cBhvr additive="base">
                                        <p:cTn id="25" dur="1000"/>
                                        <p:tgtEl>
                                          <p:spTgt spid="101">
                                            <p:txEl>
                                              <p:pRg st="2" end="2"/>
                                            </p:txEl>
                                          </p:spTgt>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cxnSp>
        <p:nvCxnSpPr>
          <p:cNvPr id="109" name="Google Shape;109;p16"/>
          <p:cNvCxnSpPr/>
          <p:nvPr/>
        </p:nvCxnSpPr>
        <p:spPr>
          <a:xfrm>
            <a:off x="-6875" y="2900700"/>
            <a:ext cx="9150900" cy="0"/>
          </a:xfrm>
          <a:prstGeom prst="straightConnector1">
            <a:avLst/>
          </a:prstGeom>
          <a:noFill/>
          <a:ln w="19050" cap="flat" cmpd="sng">
            <a:solidFill>
              <a:schemeClr val="dk2"/>
            </a:solidFill>
            <a:prstDash val="solid"/>
            <a:round/>
            <a:headEnd type="none" w="sm" len="sm"/>
            <a:tailEnd type="none" w="sm" len="sm"/>
          </a:ln>
        </p:spPr>
      </p:cxnSp>
      <p:sp>
        <p:nvSpPr>
          <p:cNvPr id="110" name="Google Shape;110;p16"/>
          <p:cNvSpPr txBox="1">
            <a:spLocks noGrp="1"/>
          </p:cNvSpPr>
          <p:nvPr>
            <p:ph type="title"/>
          </p:nvPr>
        </p:nvSpPr>
        <p:spPr>
          <a:xfrm>
            <a:off x="729450" y="788276"/>
            <a:ext cx="7688400" cy="1065574"/>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1600" dirty="0">
                <a:latin typeface="Times New Roman" panose="02020603050405020304" pitchFamily="18" charset="0"/>
                <a:cs typeface="Times New Roman" panose="02020603050405020304" pitchFamily="18" charset="0"/>
              </a:rPr>
              <a:t>Services Provided</a:t>
            </a:r>
            <a:endParaRPr sz="1600" dirty="0">
              <a:latin typeface="Times New Roman" panose="02020603050405020304" pitchFamily="18" charset="0"/>
              <a:cs typeface="Times New Roman" panose="02020603050405020304" pitchFamily="18" charset="0"/>
            </a:endParaRPr>
          </a:p>
          <a:p>
            <a:pPr marL="38100" lvl="0" algn="l" rtl="0">
              <a:lnSpc>
                <a:spcPct val="100000"/>
              </a:lnSpc>
              <a:spcBef>
                <a:spcPts val="0"/>
              </a:spcBef>
              <a:spcAft>
                <a:spcPts val="0"/>
              </a:spcAft>
              <a:buSzPts val="3000"/>
            </a:pPr>
            <a:r>
              <a:rPr lang="en" sz="1600" dirty="0">
                <a:latin typeface="Times New Roman" panose="02020603050405020304" pitchFamily="18" charset="0"/>
                <a:cs typeface="Times New Roman" panose="02020603050405020304" pitchFamily="18" charset="0"/>
              </a:rPr>
              <a:t>1. Fully automatic Irrigation Facilities  </a:t>
            </a:r>
            <a:endParaRPr sz="1600" dirty="0">
              <a:latin typeface="Times New Roman" panose="02020603050405020304" pitchFamily="18" charset="0"/>
              <a:cs typeface="Times New Roman" panose="02020603050405020304" pitchFamily="18" charset="0"/>
            </a:endParaRPr>
          </a:p>
        </p:txBody>
      </p:sp>
      <p:sp>
        <p:nvSpPr>
          <p:cNvPr id="111" name="Google Shape;111;p16"/>
          <p:cNvSpPr/>
          <p:nvPr/>
        </p:nvSpPr>
        <p:spPr>
          <a:xfrm>
            <a:off x="490625" y="2024252"/>
            <a:ext cx="1762500" cy="17529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16"/>
          <p:cNvSpPr txBox="1"/>
          <p:nvPr/>
        </p:nvSpPr>
        <p:spPr>
          <a:xfrm>
            <a:off x="490625" y="2571750"/>
            <a:ext cx="1329900" cy="607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lt1"/>
                </a:solidFill>
                <a:latin typeface="Source Code Pro"/>
                <a:ea typeface="Source Code Pro"/>
                <a:cs typeface="Source Code Pro"/>
                <a:sym typeface="Source Code Pro"/>
              </a:rPr>
              <a:t>A MOTOR</a:t>
            </a:r>
            <a:endParaRPr sz="1800" b="0" i="0" u="none" strike="noStrike" cap="none">
              <a:solidFill>
                <a:schemeClr val="lt1"/>
              </a:solidFill>
              <a:latin typeface="Source Code Pro"/>
              <a:ea typeface="Source Code Pro"/>
              <a:cs typeface="Source Code Pro"/>
              <a:sym typeface="Source Code Pro"/>
            </a:endParaRPr>
          </a:p>
        </p:txBody>
      </p:sp>
      <p:sp>
        <p:nvSpPr>
          <p:cNvPr id="113" name="Google Shape;113;p16"/>
          <p:cNvSpPr txBox="1"/>
          <p:nvPr/>
        </p:nvSpPr>
        <p:spPr>
          <a:xfrm>
            <a:off x="2253125" y="2596750"/>
            <a:ext cx="2954700" cy="607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Source Code Pro"/>
                <a:ea typeface="Source Code Pro"/>
                <a:cs typeface="Source Code Pro"/>
                <a:sym typeface="Source Code Pro"/>
              </a:rPr>
              <a:t>User experience</a:t>
            </a:r>
            <a:endParaRPr sz="3000" b="0" i="0" u="none" strike="noStrike" cap="none">
              <a:solidFill>
                <a:schemeClr val="lt1"/>
              </a:solidFill>
              <a:latin typeface="Source Code Pro"/>
              <a:ea typeface="Source Code Pro"/>
              <a:cs typeface="Source Code Pro"/>
              <a:sym typeface="Source Code Pro"/>
            </a:endParaRPr>
          </a:p>
        </p:txBody>
      </p:sp>
      <p:sp>
        <p:nvSpPr>
          <p:cNvPr id="114" name="Google Shape;114;p16"/>
          <p:cNvSpPr txBox="1"/>
          <p:nvPr/>
        </p:nvSpPr>
        <p:spPr>
          <a:xfrm>
            <a:off x="5709825" y="2596750"/>
            <a:ext cx="1506600" cy="607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lt1"/>
                </a:solidFill>
                <a:latin typeface="Source Code Pro"/>
                <a:ea typeface="Source Code Pro"/>
                <a:cs typeface="Source Code Pro"/>
                <a:sym typeface="Source Code Pro"/>
              </a:rPr>
              <a:t>Physical Computing</a:t>
            </a:r>
            <a:endParaRPr sz="1800" b="0" i="0" u="none" strike="noStrike" cap="none">
              <a:solidFill>
                <a:schemeClr val="lt1"/>
              </a:solidFill>
              <a:latin typeface="Source Code Pro"/>
              <a:ea typeface="Source Code Pro"/>
              <a:cs typeface="Source Code Pro"/>
              <a:sym typeface="Source Code Pro"/>
            </a:endParaRPr>
          </a:p>
        </p:txBody>
      </p:sp>
      <p:sp>
        <p:nvSpPr>
          <p:cNvPr id="115" name="Google Shape;115;p16"/>
          <p:cNvSpPr txBox="1"/>
          <p:nvPr/>
        </p:nvSpPr>
        <p:spPr>
          <a:xfrm>
            <a:off x="7718425" y="2596750"/>
            <a:ext cx="1012500" cy="607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chemeClr val="lt1"/>
                </a:solidFill>
                <a:latin typeface="Source Code Pro"/>
                <a:ea typeface="Source Code Pro"/>
                <a:cs typeface="Source Code Pro"/>
                <a:sym typeface="Source Code Pro"/>
              </a:rPr>
              <a:t>HTML, CSS,JS</a:t>
            </a:r>
            <a:endParaRPr sz="1500" b="0" i="0" u="none" strike="noStrike" cap="none">
              <a:solidFill>
                <a:schemeClr val="lt1"/>
              </a:solidFill>
              <a:latin typeface="Source Code Pro"/>
              <a:ea typeface="Source Code Pro"/>
              <a:cs typeface="Source Code Pro"/>
              <a:sym typeface="Source Code Pro"/>
            </a:endParaRPr>
          </a:p>
        </p:txBody>
      </p:sp>
      <p:sp>
        <p:nvSpPr>
          <p:cNvPr id="116" name="Google Shape;116;p16"/>
          <p:cNvSpPr/>
          <p:nvPr/>
        </p:nvSpPr>
        <p:spPr>
          <a:xfrm>
            <a:off x="3749925" y="2024252"/>
            <a:ext cx="1762500" cy="17529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16"/>
          <p:cNvSpPr/>
          <p:nvPr/>
        </p:nvSpPr>
        <p:spPr>
          <a:xfrm>
            <a:off x="6916225" y="2024202"/>
            <a:ext cx="1762500" cy="17529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16"/>
          <p:cNvSpPr txBox="1"/>
          <p:nvPr/>
        </p:nvSpPr>
        <p:spPr>
          <a:xfrm>
            <a:off x="3823875" y="2634850"/>
            <a:ext cx="1999500" cy="73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dirty="0">
                <a:solidFill>
                  <a:schemeClr val="lt1"/>
                </a:solidFill>
                <a:latin typeface="Source Code Pro"/>
                <a:ea typeface="Source Code Pro"/>
                <a:cs typeface="Source Code Pro"/>
                <a:sym typeface="Source Code Pro"/>
              </a:rPr>
              <a:t>5 SENSORS</a:t>
            </a:r>
            <a:endParaRPr sz="1800" b="0" i="0" u="none" strike="noStrike" cap="none" dirty="0">
              <a:solidFill>
                <a:schemeClr val="lt1"/>
              </a:solidFill>
              <a:latin typeface="Source Code Pro"/>
              <a:ea typeface="Source Code Pro"/>
              <a:cs typeface="Source Code Pro"/>
              <a:sym typeface="Source Code Pro"/>
            </a:endParaRPr>
          </a:p>
        </p:txBody>
      </p:sp>
      <p:sp>
        <p:nvSpPr>
          <p:cNvPr id="119" name="Google Shape;119;p16"/>
          <p:cNvSpPr txBox="1"/>
          <p:nvPr/>
        </p:nvSpPr>
        <p:spPr>
          <a:xfrm>
            <a:off x="6916225" y="2644800"/>
            <a:ext cx="17625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lt1"/>
                </a:solidFill>
                <a:latin typeface="Source Code Pro"/>
                <a:ea typeface="Source Code Pro"/>
                <a:cs typeface="Source Code Pro"/>
                <a:sym typeface="Source Code Pro"/>
              </a:rPr>
              <a:t> PIPELINES</a:t>
            </a:r>
            <a:endParaRPr sz="1600" b="0" i="0" u="none" strike="noStrike" cap="none">
              <a:solidFill>
                <a:srgbClr val="000000"/>
              </a:solidFill>
              <a:latin typeface="Source Code Pro"/>
              <a:ea typeface="Source Code Pro"/>
              <a:cs typeface="Source Code Pro"/>
              <a:sym typeface="Source Code Pro"/>
            </a:endParaRPr>
          </a:p>
        </p:txBody>
      </p:sp>
      <p:pic>
        <p:nvPicPr>
          <p:cNvPr id="120" name="Google Shape;120;p16"/>
          <p:cNvPicPr preferRelativeResize="0"/>
          <p:nvPr/>
        </p:nvPicPr>
        <p:blipFill rotWithShape="1">
          <a:blip r:embed="rId3">
            <a:alphaModFix/>
          </a:blip>
          <a:srcRect l="26030" t="26475"/>
          <a:stretch/>
        </p:blipFill>
        <p:spPr>
          <a:xfrm>
            <a:off x="4511575" y="3947550"/>
            <a:ext cx="3337999" cy="119595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2"/>
                                        </p:tgtEl>
                                        <p:attrNameLst>
                                          <p:attrName>style.visibility</p:attrName>
                                        </p:attrNameLst>
                                      </p:cBhvr>
                                      <p:to>
                                        <p:strVal val="visible"/>
                                      </p:to>
                                    </p:set>
                                    <p:animEffect transition="in" filter="fade">
                                      <p:cBhvr>
                                        <p:cTn id="7" dur="1000"/>
                                        <p:tgtEl>
                                          <p:spTgt spid="1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8"/>
                                        </p:tgtEl>
                                        <p:attrNameLst>
                                          <p:attrName>style.visibility</p:attrName>
                                        </p:attrNameLst>
                                      </p:cBhvr>
                                      <p:to>
                                        <p:strVal val="visible"/>
                                      </p:to>
                                    </p:set>
                                    <p:animEffect transition="in" filter="fade">
                                      <p:cBhvr>
                                        <p:cTn id="12" dur="1000"/>
                                        <p:tgtEl>
                                          <p:spTgt spid="1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9"/>
                                        </p:tgtEl>
                                        <p:attrNameLst>
                                          <p:attrName>style.visibility</p:attrName>
                                        </p:attrNameLst>
                                      </p:cBhvr>
                                      <p:to>
                                        <p:strVal val="visible"/>
                                      </p:to>
                                    </p:set>
                                    <p:animEffect transition="in" filter="fade">
                                      <p:cBhvr>
                                        <p:cTn id="17" dur="1000"/>
                                        <p:tgtEl>
                                          <p:spTgt spid="119"/>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120"/>
                                        </p:tgtEl>
                                        <p:attrNameLst>
                                          <p:attrName>style.visibility</p:attrName>
                                        </p:attrNameLst>
                                      </p:cBhvr>
                                      <p:to>
                                        <p:strVal val="visible"/>
                                      </p:to>
                                    </p:set>
                                    <p:anim calcmode="lin" valueType="num">
                                      <p:cBhvr additive="base">
                                        <p:cTn id="22" dur="1000"/>
                                        <p:tgtEl>
                                          <p:spTgt spid="1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cxnSp>
        <p:nvCxnSpPr>
          <p:cNvPr id="125" name="Google Shape;125;p17"/>
          <p:cNvCxnSpPr/>
          <p:nvPr/>
        </p:nvCxnSpPr>
        <p:spPr>
          <a:xfrm>
            <a:off x="-6875" y="2900700"/>
            <a:ext cx="9150900" cy="0"/>
          </a:xfrm>
          <a:prstGeom prst="straightConnector1">
            <a:avLst/>
          </a:prstGeom>
          <a:noFill/>
          <a:ln w="19050" cap="flat" cmpd="sng">
            <a:solidFill>
              <a:schemeClr val="dk2"/>
            </a:solidFill>
            <a:prstDash val="solid"/>
            <a:round/>
            <a:headEnd type="none" w="sm" len="sm"/>
            <a:tailEnd type="none" w="sm" len="sm"/>
          </a:ln>
        </p:spPr>
      </p:cxnSp>
      <p:sp>
        <p:nvSpPr>
          <p:cNvPr id="126" name="Google Shape;126;p17"/>
          <p:cNvSpPr/>
          <p:nvPr/>
        </p:nvSpPr>
        <p:spPr>
          <a:xfrm>
            <a:off x="490625" y="2024249"/>
            <a:ext cx="2551500" cy="22962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ource Code Pro"/>
              <a:ea typeface="Source Code Pro"/>
              <a:cs typeface="Source Code Pro"/>
              <a:sym typeface="Source Code Pro"/>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Source Code Pro"/>
              <a:ea typeface="Source Code Pro"/>
              <a:cs typeface="Source Code Pro"/>
              <a:sym typeface="Source Code Pro"/>
            </a:endParaRPr>
          </a:p>
        </p:txBody>
      </p:sp>
      <p:sp>
        <p:nvSpPr>
          <p:cNvPr id="127" name="Google Shape;127;p17"/>
          <p:cNvSpPr txBox="1"/>
          <p:nvPr/>
        </p:nvSpPr>
        <p:spPr>
          <a:xfrm>
            <a:off x="909125" y="2437900"/>
            <a:ext cx="1714500" cy="1339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dirty="0">
                <a:solidFill>
                  <a:schemeClr val="lt1"/>
                </a:solidFill>
                <a:latin typeface="Source Code Pro"/>
                <a:ea typeface="Source Code Pro"/>
                <a:cs typeface="Source Code Pro"/>
                <a:sym typeface="Source Code Pro"/>
              </a:rPr>
              <a:t>Full track of usage of the irrigational equipments installed</a:t>
            </a:r>
            <a:endParaRPr sz="1500" b="0" i="0" u="none" strike="noStrike" cap="none" dirty="0">
              <a:solidFill>
                <a:schemeClr val="lt1"/>
              </a:solidFill>
              <a:latin typeface="Source Code Pro"/>
              <a:ea typeface="Source Code Pro"/>
              <a:cs typeface="Source Code Pro"/>
              <a:sym typeface="Source Code Pro"/>
            </a:endParaRPr>
          </a:p>
        </p:txBody>
      </p:sp>
      <p:sp>
        <p:nvSpPr>
          <p:cNvPr id="128" name="Google Shape;128;p17"/>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sz="1800" dirty="0">
                <a:latin typeface="Times New Roman" panose="02020603050405020304" pitchFamily="18" charset="0"/>
                <a:cs typeface="Times New Roman" panose="02020603050405020304" pitchFamily="18" charset="0"/>
              </a:rPr>
              <a:t>2. App Bases Services</a:t>
            </a:r>
            <a:endParaRPr sz="1800" dirty="0">
              <a:latin typeface="Times New Roman" panose="02020603050405020304" pitchFamily="18" charset="0"/>
              <a:cs typeface="Times New Roman" panose="02020603050405020304" pitchFamily="18" charset="0"/>
            </a:endParaRPr>
          </a:p>
        </p:txBody>
      </p:sp>
      <p:sp>
        <p:nvSpPr>
          <p:cNvPr id="129" name="Google Shape;129;p17"/>
          <p:cNvSpPr txBox="1"/>
          <p:nvPr/>
        </p:nvSpPr>
        <p:spPr>
          <a:xfrm>
            <a:off x="2718725" y="4139800"/>
            <a:ext cx="2621400" cy="607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Source Code Pro"/>
                <a:ea typeface="Source Code Pro"/>
                <a:cs typeface="Source Code Pro"/>
                <a:sym typeface="Source Code Pro"/>
              </a:rPr>
              <a:t>User experience</a:t>
            </a:r>
            <a:endParaRPr sz="3000" b="0" i="0" u="none" strike="noStrike" cap="none">
              <a:solidFill>
                <a:schemeClr val="lt1"/>
              </a:solidFill>
              <a:latin typeface="Source Code Pro"/>
              <a:ea typeface="Source Code Pro"/>
              <a:cs typeface="Source Code Pro"/>
              <a:sym typeface="Source Code Pro"/>
            </a:endParaRPr>
          </a:p>
        </p:txBody>
      </p:sp>
      <p:sp>
        <p:nvSpPr>
          <p:cNvPr id="130" name="Google Shape;130;p17"/>
          <p:cNvSpPr txBox="1"/>
          <p:nvPr/>
        </p:nvSpPr>
        <p:spPr>
          <a:xfrm>
            <a:off x="5709825" y="2596750"/>
            <a:ext cx="1506600" cy="607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lt1"/>
                </a:solidFill>
                <a:latin typeface="Source Code Pro"/>
                <a:ea typeface="Source Code Pro"/>
                <a:cs typeface="Source Code Pro"/>
                <a:sym typeface="Source Code Pro"/>
              </a:rPr>
              <a:t>Physical Computing</a:t>
            </a:r>
            <a:endParaRPr sz="1800" b="0" i="0" u="none" strike="noStrike" cap="none">
              <a:solidFill>
                <a:schemeClr val="lt1"/>
              </a:solidFill>
              <a:latin typeface="Source Code Pro"/>
              <a:ea typeface="Source Code Pro"/>
              <a:cs typeface="Source Code Pro"/>
              <a:sym typeface="Source Code Pro"/>
            </a:endParaRPr>
          </a:p>
        </p:txBody>
      </p:sp>
      <p:sp>
        <p:nvSpPr>
          <p:cNvPr id="131" name="Google Shape;131;p17"/>
          <p:cNvSpPr txBox="1"/>
          <p:nvPr/>
        </p:nvSpPr>
        <p:spPr>
          <a:xfrm>
            <a:off x="7718425" y="2596750"/>
            <a:ext cx="1012500" cy="607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chemeClr val="lt1"/>
                </a:solidFill>
                <a:latin typeface="Source Code Pro"/>
                <a:ea typeface="Source Code Pro"/>
                <a:cs typeface="Source Code Pro"/>
                <a:sym typeface="Source Code Pro"/>
              </a:rPr>
              <a:t>HTML, CSS,JS</a:t>
            </a:r>
            <a:endParaRPr sz="1500" b="0" i="0" u="none" strike="noStrike" cap="none">
              <a:solidFill>
                <a:schemeClr val="lt1"/>
              </a:solidFill>
              <a:latin typeface="Source Code Pro"/>
              <a:ea typeface="Source Code Pro"/>
              <a:cs typeface="Source Code Pro"/>
              <a:sym typeface="Source Code Pro"/>
            </a:endParaRPr>
          </a:p>
        </p:txBody>
      </p:sp>
      <p:sp>
        <p:nvSpPr>
          <p:cNvPr id="132" name="Google Shape;132;p17"/>
          <p:cNvSpPr/>
          <p:nvPr/>
        </p:nvSpPr>
        <p:spPr>
          <a:xfrm>
            <a:off x="3728650" y="2024249"/>
            <a:ext cx="2262000" cy="22962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17"/>
          <p:cNvSpPr/>
          <p:nvPr/>
        </p:nvSpPr>
        <p:spPr>
          <a:xfrm>
            <a:off x="6916225" y="2024199"/>
            <a:ext cx="2227800" cy="22962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17"/>
          <p:cNvSpPr txBox="1"/>
          <p:nvPr/>
        </p:nvSpPr>
        <p:spPr>
          <a:xfrm>
            <a:off x="7303775" y="2433600"/>
            <a:ext cx="1391400" cy="1477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Source Code Pro"/>
                <a:ea typeface="Source Code Pro"/>
                <a:cs typeface="Source Code Pro"/>
                <a:sym typeface="Source Code Pro"/>
              </a:rPr>
              <a:t>Sale of manure and outsourcing of fertilisers etc</a:t>
            </a:r>
            <a:r>
              <a:rPr lang="en" sz="1400" b="0" i="0" u="none" strike="noStrike" cap="none">
                <a:solidFill>
                  <a:srgbClr val="000000"/>
                </a:solidFill>
                <a:latin typeface="Source Code Pro"/>
                <a:ea typeface="Source Code Pro"/>
                <a:cs typeface="Source Code Pro"/>
                <a:sym typeface="Source Code Pro"/>
              </a:rPr>
              <a:t>.</a:t>
            </a:r>
            <a:endParaRPr sz="1400" b="0" i="0" u="none" strike="noStrike" cap="none">
              <a:solidFill>
                <a:srgbClr val="000000"/>
              </a:solidFill>
              <a:latin typeface="Source Code Pro"/>
              <a:ea typeface="Source Code Pro"/>
              <a:cs typeface="Source Code Pro"/>
              <a:sym typeface="Source Code Pro"/>
            </a:endParaRPr>
          </a:p>
        </p:txBody>
      </p:sp>
      <p:sp>
        <p:nvSpPr>
          <p:cNvPr id="135" name="Google Shape;135;p17"/>
          <p:cNvSpPr txBox="1"/>
          <p:nvPr/>
        </p:nvSpPr>
        <p:spPr>
          <a:xfrm>
            <a:off x="4026250" y="2575950"/>
            <a:ext cx="1666800" cy="1192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600" b="0" i="0" u="none" strike="noStrike" cap="none">
                <a:solidFill>
                  <a:schemeClr val="lt1"/>
                </a:solidFill>
                <a:latin typeface="Source Code Pro"/>
                <a:ea typeface="Source Code Pro"/>
                <a:cs typeface="Source Code Pro"/>
                <a:sym typeface="Source Code Pro"/>
              </a:rPr>
              <a:t>Educational courses for improving farming     methods</a:t>
            </a:r>
            <a:endParaRPr sz="1600" b="0" i="0" u="none" strike="noStrike" cap="none">
              <a:solidFill>
                <a:schemeClr val="lt1"/>
              </a:solidFill>
              <a:latin typeface="Source Code Pro"/>
              <a:ea typeface="Source Code Pro"/>
              <a:cs typeface="Source Code Pro"/>
              <a:sym typeface="Source Code Pr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fade">
                                      <p:cBhvr>
                                        <p:cTn id="7" dur="1000"/>
                                        <p:tgtEl>
                                          <p:spTgt spid="1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5"/>
                                        </p:tgtEl>
                                        <p:attrNameLst>
                                          <p:attrName>style.visibility</p:attrName>
                                        </p:attrNameLst>
                                      </p:cBhvr>
                                      <p:to>
                                        <p:strVal val="visible"/>
                                      </p:to>
                                    </p:set>
                                    <p:animEffect transition="in" filter="fade">
                                      <p:cBhvr>
                                        <p:cTn id="12" dur="1000"/>
                                        <p:tgtEl>
                                          <p:spTgt spid="1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4"/>
                                        </p:tgtEl>
                                        <p:attrNameLst>
                                          <p:attrName>style.visibility</p:attrName>
                                        </p:attrNameLst>
                                      </p:cBhvr>
                                      <p:to>
                                        <p:strVal val="visible"/>
                                      </p:to>
                                    </p:set>
                                    <p:animEffect transition="in" filter="fade">
                                      <p:cBhvr>
                                        <p:cTn id="17" dur="10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8"/>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br>
              <a:rPr lang="en" sz="1600" dirty="0">
                <a:latin typeface="Times New Roman" panose="02020603050405020304" pitchFamily="18" charset="0"/>
                <a:cs typeface="Times New Roman" panose="02020603050405020304" pitchFamily="18" charset="0"/>
              </a:rPr>
            </a:br>
            <a:endParaRPr sz="1600" dirty="0">
              <a:latin typeface="Times New Roman" panose="02020603050405020304" pitchFamily="18" charset="0"/>
              <a:cs typeface="Times New Roman" panose="02020603050405020304" pitchFamily="18" charset="0"/>
            </a:endParaRPr>
          </a:p>
          <a:p>
            <a:pPr marL="0" lvl="0" indent="0" algn="l" rtl="0">
              <a:lnSpc>
                <a:spcPct val="100000"/>
              </a:lnSpc>
              <a:spcBef>
                <a:spcPts val="0"/>
              </a:spcBef>
              <a:spcAft>
                <a:spcPts val="0"/>
              </a:spcAft>
              <a:buSzPts val="3000"/>
              <a:buNone/>
            </a:pPr>
            <a:r>
              <a:rPr lang="en" sz="1600" dirty="0">
                <a:latin typeface="Times New Roman" panose="02020603050405020304" pitchFamily="18" charset="0"/>
                <a:cs typeface="Times New Roman" panose="02020603050405020304" pitchFamily="18" charset="0"/>
              </a:rPr>
              <a:t>3. Manure Manufacturing from crop waste</a:t>
            </a:r>
            <a:endParaRPr sz="1600" dirty="0">
              <a:latin typeface="Times New Roman" panose="02020603050405020304" pitchFamily="18" charset="0"/>
              <a:cs typeface="Times New Roman" panose="02020603050405020304" pitchFamily="18" charset="0"/>
            </a:endParaRPr>
          </a:p>
        </p:txBody>
      </p:sp>
      <p:sp>
        <p:nvSpPr>
          <p:cNvPr id="141" name="Google Shape;141;p18"/>
          <p:cNvSpPr txBox="1"/>
          <p:nvPr/>
        </p:nvSpPr>
        <p:spPr>
          <a:xfrm>
            <a:off x="2253125" y="2596750"/>
            <a:ext cx="2954700" cy="607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Source Code Pro"/>
                <a:ea typeface="Source Code Pro"/>
                <a:cs typeface="Source Code Pro"/>
                <a:sym typeface="Source Code Pro"/>
              </a:rPr>
              <a:t>er experience</a:t>
            </a:r>
            <a:endParaRPr sz="3000" b="0" i="0" u="none" strike="noStrike" cap="none">
              <a:solidFill>
                <a:schemeClr val="lt1"/>
              </a:solidFill>
              <a:latin typeface="Source Code Pro"/>
              <a:ea typeface="Source Code Pro"/>
              <a:cs typeface="Source Code Pro"/>
              <a:sym typeface="Source Code Pro"/>
            </a:endParaRPr>
          </a:p>
        </p:txBody>
      </p:sp>
      <p:sp>
        <p:nvSpPr>
          <p:cNvPr id="142" name="Google Shape;142;p18"/>
          <p:cNvSpPr txBox="1"/>
          <p:nvPr/>
        </p:nvSpPr>
        <p:spPr>
          <a:xfrm>
            <a:off x="5709825" y="2596750"/>
            <a:ext cx="1506600" cy="607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 sz="1800" b="0" i="0" u="none" strike="noStrike" cap="none">
                <a:solidFill>
                  <a:schemeClr val="lt1"/>
                </a:solidFill>
                <a:latin typeface="Source Code Pro"/>
                <a:ea typeface="Source Code Pro"/>
                <a:cs typeface="Source Code Pro"/>
                <a:sym typeface="Source Code Pro"/>
              </a:rPr>
              <a:t>Physical Computing</a:t>
            </a:r>
            <a:endParaRPr sz="1800" b="0" i="0" u="none" strike="noStrike" cap="none">
              <a:solidFill>
                <a:schemeClr val="lt1"/>
              </a:solidFill>
              <a:latin typeface="Source Code Pro"/>
              <a:ea typeface="Source Code Pro"/>
              <a:cs typeface="Source Code Pro"/>
              <a:sym typeface="Source Code Pro"/>
            </a:endParaRPr>
          </a:p>
        </p:txBody>
      </p:sp>
      <p:sp>
        <p:nvSpPr>
          <p:cNvPr id="143" name="Google Shape;143;p18"/>
          <p:cNvSpPr txBox="1"/>
          <p:nvPr/>
        </p:nvSpPr>
        <p:spPr>
          <a:xfrm>
            <a:off x="7718425" y="2596750"/>
            <a:ext cx="1012500" cy="607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chemeClr val="lt1"/>
                </a:solidFill>
                <a:latin typeface="Source Code Pro"/>
                <a:ea typeface="Source Code Pro"/>
                <a:cs typeface="Source Code Pro"/>
                <a:sym typeface="Source Code Pro"/>
              </a:rPr>
              <a:t>HTML, CSS,JS</a:t>
            </a:r>
            <a:endParaRPr sz="1500" b="0" i="0" u="none" strike="noStrike" cap="none">
              <a:solidFill>
                <a:schemeClr val="lt1"/>
              </a:solidFill>
              <a:latin typeface="Source Code Pro"/>
              <a:ea typeface="Source Code Pro"/>
              <a:cs typeface="Source Code Pro"/>
              <a:sym typeface="Source Code Pro"/>
            </a:endParaRPr>
          </a:p>
        </p:txBody>
      </p:sp>
      <p:sp>
        <p:nvSpPr>
          <p:cNvPr id="144" name="Google Shape;144;p18"/>
          <p:cNvSpPr txBox="1"/>
          <p:nvPr/>
        </p:nvSpPr>
        <p:spPr>
          <a:xfrm>
            <a:off x="3031950" y="1840825"/>
            <a:ext cx="55224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Source Code Pro"/>
              <a:ea typeface="Source Code Pro"/>
              <a:cs typeface="Source Code Pro"/>
              <a:sym typeface="Source Code Pro"/>
            </a:endParaRPr>
          </a:p>
        </p:txBody>
      </p:sp>
      <p:sp>
        <p:nvSpPr>
          <p:cNvPr id="145" name="Google Shape;145;p18"/>
          <p:cNvSpPr txBox="1"/>
          <p:nvPr/>
        </p:nvSpPr>
        <p:spPr>
          <a:xfrm>
            <a:off x="189250" y="1884700"/>
            <a:ext cx="5493675" cy="1415742"/>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400"/>
              <a:buFont typeface="Arial"/>
              <a:buNone/>
            </a:pPr>
            <a:r>
              <a:rPr lang="en" sz="1600" i="0" u="none" strike="noStrike" cap="none" dirty="0">
                <a:solidFill>
                  <a:srgbClr val="000000"/>
                </a:solidFill>
                <a:latin typeface="Times New Roman" panose="02020603050405020304" pitchFamily="18" charset="0"/>
                <a:ea typeface="Comic Sans MS"/>
                <a:cs typeface="Times New Roman" panose="02020603050405020304" pitchFamily="18" charset="0"/>
                <a:sym typeface="Comic Sans MS"/>
              </a:rPr>
              <a:t>MoistaSoil will take crop waste from farmers, this will help the environment as well because these crop wastes are burnt by the farmers which is responsible for the growing air pollution and the increasing AQI. We will make manure from the crop waste and then further sell it.  </a:t>
            </a:r>
            <a:endParaRPr sz="1600" i="0" u="none" strike="noStrike" cap="none" dirty="0">
              <a:solidFill>
                <a:srgbClr val="000000"/>
              </a:solidFill>
              <a:latin typeface="Times New Roman" panose="02020603050405020304" pitchFamily="18" charset="0"/>
              <a:ea typeface="Comic Sans MS"/>
              <a:cs typeface="Times New Roman" panose="02020603050405020304" pitchFamily="18" charset="0"/>
              <a:sym typeface="Comic Sans MS"/>
            </a:endParaRPr>
          </a:p>
        </p:txBody>
      </p:sp>
      <p:pic>
        <p:nvPicPr>
          <p:cNvPr id="146" name="Google Shape;146;p18"/>
          <p:cNvPicPr preferRelativeResize="0"/>
          <p:nvPr/>
        </p:nvPicPr>
        <p:blipFill>
          <a:blip r:embed="rId3">
            <a:alphaModFix/>
          </a:blip>
          <a:stretch>
            <a:fillRect/>
          </a:stretch>
        </p:blipFill>
        <p:spPr>
          <a:xfrm>
            <a:off x="5938725" y="1978573"/>
            <a:ext cx="3048000" cy="295917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fade">
                                      <p:cBhvr>
                                        <p:cTn id="7" dur="1000"/>
                                        <p:tgtEl>
                                          <p:spTgt spid="14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46"/>
                                        </p:tgtEl>
                                        <p:attrNameLst>
                                          <p:attrName>style.visibility</p:attrName>
                                        </p:attrNameLst>
                                      </p:cBhvr>
                                      <p:to>
                                        <p:strVal val="visible"/>
                                      </p:to>
                                    </p:set>
                                    <p:anim calcmode="lin" valueType="num">
                                      <p:cBhvr additive="base">
                                        <p:cTn id="12" dur="1000"/>
                                        <p:tgtEl>
                                          <p:spTgt spid="14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9"/>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600"/>
              <a:buNone/>
            </a:pPr>
            <a:r>
              <a:rPr lang="en" dirty="0"/>
              <a:t>Features of MoistaSoil </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0"/>
          <p:cNvSpPr txBox="1">
            <a:spLocks noGrp="1"/>
          </p:cNvSpPr>
          <p:nvPr>
            <p:ph type="body" idx="1"/>
          </p:nvPr>
        </p:nvSpPr>
        <p:spPr>
          <a:xfrm>
            <a:off x="721225" y="2112579"/>
            <a:ext cx="3300900" cy="2266646"/>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SzPts val="1200"/>
              <a:buNone/>
            </a:pPr>
            <a:r>
              <a:rPr lang="en" sz="1500" dirty="0">
                <a:latin typeface="Times New Roman" panose="02020603050405020304" pitchFamily="18" charset="0"/>
                <a:cs typeface="Times New Roman" panose="02020603050405020304" pitchFamily="18" charset="0"/>
              </a:rPr>
              <a:t>Our app will be connected with the motors and sensors. It will be available on iOS as well as Android.</a:t>
            </a:r>
            <a:endParaRPr sz="1500" dirty="0">
              <a:latin typeface="Times New Roman" panose="02020603050405020304" pitchFamily="18" charset="0"/>
              <a:cs typeface="Times New Roman" panose="02020603050405020304" pitchFamily="18" charset="0"/>
            </a:endParaRPr>
          </a:p>
          <a:p>
            <a:pPr marL="457200" lvl="0" indent="-317500" algn="just" rtl="0">
              <a:lnSpc>
                <a:spcPct val="115000"/>
              </a:lnSpc>
              <a:spcBef>
                <a:spcPts val="1600"/>
              </a:spcBef>
              <a:spcAft>
                <a:spcPts val="0"/>
              </a:spcAft>
              <a:buSzPts val="1400"/>
              <a:buChar char="●"/>
            </a:pPr>
            <a:r>
              <a:rPr lang="en" sz="1500" dirty="0">
                <a:latin typeface="Times New Roman" panose="02020603050405020304" pitchFamily="18" charset="0"/>
                <a:cs typeface="Times New Roman" panose="02020603050405020304" pitchFamily="18" charset="0"/>
              </a:rPr>
              <a:t>A simple user interface</a:t>
            </a:r>
            <a:endParaRPr sz="1500" dirty="0">
              <a:latin typeface="Times New Roman" panose="02020603050405020304" pitchFamily="18" charset="0"/>
              <a:cs typeface="Times New Roman" panose="02020603050405020304" pitchFamily="18" charset="0"/>
            </a:endParaRPr>
          </a:p>
          <a:p>
            <a:pPr marL="457200" lvl="0" indent="-317500" algn="just" rtl="0">
              <a:lnSpc>
                <a:spcPct val="115000"/>
              </a:lnSpc>
              <a:spcBef>
                <a:spcPts val="0"/>
              </a:spcBef>
              <a:spcAft>
                <a:spcPts val="0"/>
              </a:spcAft>
              <a:buSzPts val="1400"/>
              <a:buChar char="●"/>
            </a:pPr>
            <a:r>
              <a:rPr lang="en" sz="1500" dirty="0">
                <a:latin typeface="Times New Roman" panose="02020603050405020304" pitchFamily="18" charset="0"/>
                <a:cs typeface="Times New Roman" panose="02020603050405020304" pitchFamily="18" charset="0"/>
              </a:rPr>
              <a:t>Fully secured application</a:t>
            </a:r>
            <a:endParaRPr sz="1500" dirty="0">
              <a:latin typeface="Times New Roman" panose="02020603050405020304" pitchFamily="18" charset="0"/>
              <a:cs typeface="Times New Roman" panose="02020603050405020304" pitchFamily="18" charset="0"/>
            </a:endParaRPr>
          </a:p>
          <a:p>
            <a:pPr marL="457200" lvl="0" indent="-317500" algn="just" rtl="0">
              <a:lnSpc>
                <a:spcPct val="115000"/>
              </a:lnSpc>
              <a:spcBef>
                <a:spcPts val="0"/>
              </a:spcBef>
              <a:spcAft>
                <a:spcPts val="0"/>
              </a:spcAft>
              <a:buSzPts val="1400"/>
              <a:buChar char="●"/>
            </a:pPr>
            <a:r>
              <a:rPr lang="en" sz="1500" dirty="0">
                <a:latin typeface="Times New Roman" panose="02020603050405020304" pitchFamily="18" charset="0"/>
                <a:cs typeface="Times New Roman" panose="02020603050405020304" pitchFamily="18" charset="0"/>
              </a:rPr>
              <a:t>24/7 customer support service</a:t>
            </a:r>
            <a:endParaRPr sz="1500" dirty="0">
              <a:latin typeface="Times New Roman" panose="02020603050405020304" pitchFamily="18" charset="0"/>
              <a:cs typeface="Times New Roman" panose="02020603050405020304" pitchFamily="18" charset="0"/>
            </a:endParaRPr>
          </a:p>
          <a:p>
            <a:pPr marL="457200" lvl="0" indent="-317500" algn="just" rtl="0">
              <a:lnSpc>
                <a:spcPct val="115000"/>
              </a:lnSpc>
              <a:spcBef>
                <a:spcPts val="0"/>
              </a:spcBef>
              <a:spcAft>
                <a:spcPts val="0"/>
              </a:spcAft>
              <a:buSzPts val="1400"/>
              <a:buChar char="●"/>
            </a:pPr>
            <a:r>
              <a:rPr lang="en" sz="1500" dirty="0">
                <a:latin typeface="Times New Roman" panose="02020603050405020304" pitchFamily="18" charset="0"/>
                <a:cs typeface="Times New Roman" panose="02020603050405020304" pitchFamily="18" charset="0"/>
              </a:rPr>
              <a:t>Tech based Eductaional courses</a:t>
            </a:r>
            <a:endParaRPr sz="1500" dirty="0">
              <a:latin typeface="Times New Roman" panose="02020603050405020304" pitchFamily="18" charset="0"/>
              <a:cs typeface="Times New Roman" panose="02020603050405020304" pitchFamily="18" charset="0"/>
            </a:endParaRPr>
          </a:p>
        </p:txBody>
      </p:sp>
      <p:sp>
        <p:nvSpPr>
          <p:cNvPr id="157" name="Google Shape;157;p20"/>
          <p:cNvSpPr txBox="1">
            <a:spLocks noGrp="1"/>
          </p:cNvSpPr>
          <p:nvPr>
            <p:ph type="title"/>
          </p:nvPr>
        </p:nvSpPr>
        <p:spPr>
          <a:xfrm>
            <a:off x="730000" y="1318650"/>
            <a:ext cx="3300900" cy="707219"/>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dirty="0"/>
              <a:t>Technology Inputs </a:t>
            </a:r>
            <a:endParaRPr dirty="0"/>
          </a:p>
        </p:txBody>
      </p:sp>
      <p:pic>
        <p:nvPicPr>
          <p:cNvPr id="158" name="Google Shape;158;p20" descr="Open Chromebook laptop computer"/>
          <p:cNvPicPr preferRelativeResize="0"/>
          <p:nvPr/>
        </p:nvPicPr>
        <p:blipFill rotWithShape="1">
          <a:blip r:embed="rId3">
            <a:alphaModFix/>
          </a:blip>
          <a:srcRect/>
          <a:stretch/>
        </p:blipFill>
        <p:spPr>
          <a:xfrm>
            <a:off x="4131700" y="697325"/>
            <a:ext cx="4913250" cy="2913521"/>
          </a:xfrm>
          <a:prstGeom prst="rect">
            <a:avLst/>
          </a:prstGeom>
          <a:noFill/>
          <a:ln>
            <a:noFill/>
          </a:ln>
        </p:spPr>
      </p:pic>
      <p:pic>
        <p:nvPicPr>
          <p:cNvPr id="159" name="Google Shape;159;p20" descr="Sample wireframe for desktop application"/>
          <p:cNvPicPr preferRelativeResize="0"/>
          <p:nvPr/>
        </p:nvPicPr>
        <p:blipFill rotWithShape="1">
          <a:blip r:embed="rId4">
            <a:alphaModFix/>
          </a:blip>
          <a:srcRect b="24800"/>
          <a:stretch/>
        </p:blipFill>
        <p:spPr>
          <a:xfrm>
            <a:off x="4692500" y="978250"/>
            <a:ext cx="3581251" cy="2019675"/>
          </a:xfrm>
          <a:prstGeom prst="rect">
            <a:avLst/>
          </a:prstGeom>
          <a:noFill/>
          <a:ln>
            <a:noFill/>
          </a:ln>
        </p:spPr>
      </p:pic>
      <p:pic>
        <p:nvPicPr>
          <p:cNvPr id="160" name="Google Shape;160;p20" descr="Portrait-oriented black smaptphone"/>
          <p:cNvPicPr preferRelativeResize="0"/>
          <p:nvPr/>
        </p:nvPicPr>
        <p:blipFill rotWithShape="1">
          <a:blip r:embed="rId5">
            <a:alphaModFix/>
          </a:blip>
          <a:srcRect/>
          <a:stretch/>
        </p:blipFill>
        <p:spPr>
          <a:xfrm>
            <a:off x="7188601" y="1585375"/>
            <a:ext cx="1675825" cy="3291298"/>
          </a:xfrm>
          <a:prstGeom prst="rect">
            <a:avLst/>
          </a:prstGeom>
          <a:noFill/>
          <a:ln>
            <a:noFill/>
          </a:ln>
        </p:spPr>
      </p:pic>
      <p:pic>
        <p:nvPicPr>
          <p:cNvPr id="161" name="Google Shape;161;p20" descr="Sample wireframe for mobile application"/>
          <p:cNvPicPr preferRelativeResize="0"/>
          <p:nvPr/>
        </p:nvPicPr>
        <p:blipFill rotWithShape="1">
          <a:blip r:embed="rId6">
            <a:alphaModFix/>
          </a:blip>
          <a:srcRect/>
          <a:stretch/>
        </p:blipFill>
        <p:spPr>
          <a:xfrm>
            <a:off x="7269175" y="1858795"/>
            <a:ext cx="1514675" cy="269275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6">
                                            <p:txEl>
                                              <p:pRg st="0" end="0"/>
                                            </p:txEl>
                                          </p:spTgt>
                                        </p:tgtEl>
                                        <p:attrNameLst>
                                          <p:attrName>style.visibility</p:attrName>
                                        </p:attrNameLst>
                                      </p:cBhvr>
                                      <p:to>
                                        <p:strVal val="visible"/>
                                      </p:to>
                                    </p:set>
                                    <p:animEffect transition="in" filter="fade">
                                      <p:cBhvr>
                                        <p:cTn id="7" dur="1000"/>
                                        <p:tgtEl>
                                          <p:spTgt spid="15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6">
                                            <p:txEl>
                                              <p:pRg st="1" end="1"/>
                                            </p:txEl>
                                          </p:spTgt>
                                        </p:tgtEl>
                                        <p:attrNameLst>
                                          <p:attrName>style.visibility</p:attrName>
                                        </p:attrNameLst>
                                      </p:cBhvr>
                                      <p:to>
                                        <p:strVal val="visible"/>
                                      </p:to>
                                    </p:set>
                                    <p:animEffect transition="in" filter="fade">
                                      <p:cBhvr>
                                        <p:cTn id="12" dur="1000"/>
                                        <p:tgtEl>
                                          <p:spTgt spid="15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6">
                                            <p:txEl>
                                              <p:pRg st="2" end="2"/>
                                            </p:txEl>
                                          </p:spTgt>
                                        </p:tgtEl>
                                        <p:attrNameLst>
                                          <p:attrName>style.visibility</p:attrName>
                                        </p:attrNameLst>
                                      </p:cBhvr>
                                      <p:to>
                                        <p:strVal val="visible"/>
                                      </p:to>
                                    </p:set>
                                    <p:animEffect transition="in" filter="fade">
                                      <p:cBhvr>
                                        <p:cTn id="17" dur="1000"/>
                                        <p:tgtEl>
                                          <p:spTgt spid="15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6">
                                            <p:txEl>
                                              <p:pRg st="3" end="3"/>
                                            </p:txEl>
                                          </p:spTgt>
                                        </p:tgtEl>
                                        <p:attrNameLst>
                                          <p:attrName>style.visibility</p:attrName>
                                        </p:attrNameLst>
                                      </p:cBhvr>
                                      <p:to>
                                        <p:strVal val="visible"/>
                                      </p:to>
                                    </p:set>
                                    <p:animEffect transition="in" filter="fade">
                                      <p:cBhvr>
                                        <p:cTn id="22" dur="1000"/>
                                        <p:tgtEl>
                                          <p:spTgt spid="15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56">
                                            <p:txEl>
                                              <p:pRg st="4" end="4"/>
                                            </p:txEl>
                                          </p:spTgt>
                                        </p:tgtEl>
                                        <p:attrNameLst>
                                          <p:attrName>style.visibility</p:attrName>
                                        </p:attrNameLst>
                                      </p:cBhvr>
                                      <p:to>
                                        <p:strVal val="visible"/>
                                      </p:to>
                                    </p:set>
                                    <p:animEffect transition="in" filter="fade">
                                      <p:cBhvr>
                                        <p:cTn id="27" dur="1000"/>
                                        <p:tgtEl>
                                          <p:spTgt spid="15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3"/>
          <p:cNvSpPr txBox="1">
            <a:spLocks noGrp="1"/>
          </p:cNvSpPr>
          <p:nvPr>
            <p:ph type="body" idx="2"/>
          </p:nvPr>
        </p:nvSpPr>
        <p:spPr>
          <a:xfrm>
            <a:off x="4939500" y="724200"/>
            <a:ext cx="3929100" cy="3695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SzPts val="1800"/>
              <a:buNone/>
            </a:pPr>
            <a:r>
              <a:rPr lang="en" b="1" dirty="0">
                <a:latin typeface="Times New Roman" panose="02020603050405020304" pitchFamily="18" charset="0"/>
                <a:cs typeface="Times New Roman" panose="02020603050405020304" pitchFamily="18" charset="0"/>
              </a:rPr>
              <a:t>Providing Solutions</a:t>
            </a:r>
            <a:endParaRPr b="1" dirty="0">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SzPts val="1800"/>
              <a:buNone/>
            </a:pPr>
            <a:r>
              <a:rPr lang="en" sz="1500" dirty="0">
                <a:latin typeface="Times New Roman" panose="02020603050405020304" pitchFamily="18" charset="0"/>
                <a:cs typeface="Times New Roman" panose="02020603050405020304" pitchFamily="18" charset="0"/>
              </a:rPr>
              <a:t>Our product is providing a solution for a mass population depending on agriculture.</a:t>
            </a:r>
            <a:endParaRPr sz="1500" dirty="0">
              <a:latin typeface="Times New Roman" panose="02020603050405020304" pitchFamily="18" charset="0"/>
              <a:cs typeface="Times New Roman" panose="02020603050405020304" pitchFamily="18" charset="0"/>
            </a:endParaRPr>
          </a:p>
          <a:p>
            <a:pPr marL="0" lvl="0" indent="0" algn="l" rtl="0">
              <a:lnSpc>
                <a:spcPct val="115000"/>
              </a:lnSpc>
              <a:spcBef>
                <a:spcPts val="1600"/>
              </a:spcBef>
              <a:spcAft>
                <a:spcPts val="0"/>
              </a:spcAft>
              <a:buSzPts val="1800"/>
              <a:buNone/>
            </a:pPr>
            <a:r>
              <a:rPr lang="en" b="1" dirty="0">
                <a:latin typeface="Times New Roman" panose="02020603050405020304" pitchFamily="18" charset="0"/>
                <a:cs typeface="Times New Roman" panose="02020603050405020304" pitchFamily="18" charset="0"/>
              </a:rPr>
              <a:t>Benefitting Farmers</a:t>
            </a:r>
            <a:endParaRPr b="1" dirty="0">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SzPts val="1800"/>
              <a:buNone/>
            </a:pPr>
            <a:r>
              <a:rPr lang="en" sz="1500" dirty="0">
                <a:latin typeface="Times New Roman" panose="02020603050405020304" pitchFamily="18" charset="0"/>
                <a:cs typeface="Times New Roman" panose="02020603050405020304" pitchFamily="18" charset="0"/>
              </a:rPr>
              <a:t>This is an incentive for 10 lakh farmers of punjab to utilise their time for another productive activity.  </a:t>
            </a:r>
            <a:endParaRPr sz="1500" dirty="0">
              <a:latin typeface="Times New Roman" panose="02020603050405020304" pitchFamily="18" charset="0"/>
              <a:cs typeface="Times New Roman" panose="02020603050405020304" pitchFamily="18" charset="0"/>
            </a:endParaRPr>
          </a:p>
          <a:p>
            <a:pPr marL="0" lvl="0" indent="0" algn="l" rtl="0">
              <a:lnSpc>
                <a:spcPct val="115000"/>
              </a:lnSpc>
              <a:spcBef>
                <a:spcPts val="1600"/>
              </a:spcBef>
              <a:spcAft>
                <a:spcPts val="0"/>
              </a:spcAft>
              <a:buSzPts val="1800"/>
              <a:buNone/>
            </a:pPr>
            <a:r>
              <a:rPr lang="en" b="1" dirty="0">
                <a:latin typeface="Times New Roman" panose="02020603050405020304" pitchFamily="18" charset="0"/>
                <a:cs typeface="Times New Roman" panose="02020603050405020304" pitchFamily="18" charset="0"/>
              </a:rPr>
              <a:t>Helping the Ecosystem</a:t>
            </a:r>
            <a:endParaRPr b="1" dirty="0">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1600"/>
              </a:spcAft>
              <a:buSzPts val="1800"/>
              <a:buNone/>
            </a:pPr>
            <a:r>
              <a:rPr lang="en" sz="1500" dirty="0">
                <a:latin typeface="Times New Roman" panose="02020603050405020304" pitchFamily="18" charset="0"/>
                <a:cs typeface="Times New Roman" panose="02020603050405020304" pitchFamily="18" charset="0"/>
              </a:rPr>
              <a:t>Much of the crop waste is utilised for making manure, which results in helping ecosystem because this waste would not be burnt and hence will help in reducing the threat of air pollution to the Nation</a:t>
            </a:r>
            <a:endParaRPr sz="1500" dirty="0">
              <a:latin typeface="Times New Roman" panose="02020603050405020304" pitchFamily="18" charset="0"/>
              <a:cs typeface="Times New Roman" panose="02020603050405020304" pitchFamily="18" charset="0"/>
            </a:endParaRPr>
          </a:p>
        </p:txBody>
      </p:sp>
      <p:sp>
        <p:nvSpPr>
          <p:cNvPr id="207" name="Google Shape;207;p23"/>
          <p:cNvSpPr txBox="1">
            <a:spLocks noGrp="1"/>
          </p:cNvSpPr>
          <p:nvPr>
            <p:ph type="title"/>
          </p:nvPr>
        </p:nvSpPr>
        <p:spPr>
          <a:xfrm>
            <a:off x="265500" y="1816950"/>
            <a:ext cx="4045200" cy="1509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600"/>
              <a:buNone/>
            </a:pPr>
            <a:r>
              <a:rPr lang="en" dirty="0"/>
              <a:t>SUCCESS                                                                                                                                   FACTORS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6"/>
                                        </p:tgtEl>
                                        <p:attrNameLst>
                                          <p:attrName>style.visibility</p:attrName>
                                        </p:attrNameLst>
                                      </p:cBhvr>
                                      <p:to>
                                        <p:strVal val="visible"/>
                                      </p:to>
                                    </p:set>
                                    <p:animEffect transition="in" filter="fade">
                                      <p:cBhvr>
                                        <p:cTn id="7" dur="1000"/>
                                        <p:tgtEl>
                                          <p:spTgt spid="2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187</TotalTime>
  <Words>973</Words>
  <Application>Microsoft Office PowerPoint</Application>
  <PresentationFormat>On-screen Show (16:9)</PresentationFormat>
  <Paragraphs>157</Paragraphs>
  <Slides>20</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Raleway</vt:lpstr>
      <vt:lpstr>Arial</vt:lpstr>
      <vt:lpstr>Source Code Pro</vt:lpstr>
      <vt:lpstr>Times New Roman</vt:lpstr>
      <vt:lpstr>Calibri</vt:lpstr>
      <vt:lpstr>Roboto</vt:lpstr>
      <vt:lpstr>Lato</vt:lpstr>
      <vt:lpstr>Streamline</vt:lpstr>
      <vt:lpstr>MoistaSoil                                                                                                             Digital Agri based Company </vt:lpstr>
      <vt:lpstr>About MoistaSoil</vt:lpstr>
      <vt:lpstr>Problems Solved by MoistaSoil</vt:lpstr>
      <vt:lpstr>Services Provided 1. Fully automatic Irrigation Facilities  </vt:lpstr>
      <vt:lpstr>2. App Bases Services</vt:lpstr>
      <vt:lpstr>  3. Manure Manufacturing from crop waste</vt:lpstr>
      <vt:lpstr>Features of MoistaSoil </vt:lpstr>
      <vt:lpstr>Technology Inputs </vt:lpstr>
      <vt:lpstr>SUCCESS                                                                                                                                   FACTORS</vt:lpstr>
      <vt:lpstr>Promotional  Strategy                                                                                                   </vt:lpstr>
      <vt:lpstr>Earning                                                                                                              Strategy</vt:lpstr>
      <vt:lpstr>Requirements                                                                                                               </vt:lpstr>
      <vt:lpstr>Costing of Irrigation System per acre land-</vt:lpstr>
      <vt:lpstr>PowerPoint Presentation</vt:lpstr>
      <vt:lpstr>FINANCIAL ASPECTS – PROJECT COSTING ( 1ST year)</vt:lpstr>
      <vt:lpstr>Divisions of key elements -</vt:lpstr>
      <vt:lpstr>Profit projections  ( irrigational land of Punjab – 9941049 acres)  </vt:lpstr>
      <vt:lpstr>App projections – </vt:lpstr>
      <vt:lpstr>Overall </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MoistaSoil                                                                                                             Digital Agri based Company</dc:title>
  <dc:creator>Richa Batra</dc:creator>
  <cp:lastModifiedBy>Gaurang Jindal</cp:lastModifiedBy>
  <cp:revision>4</cp:revision>
  <dcterms:modified xsi:type="dcterms:W3CDTF">2022-08-19T02:36:27Z</dcterms:modified>
</cp:coreProperties>
</file>